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726" r:id="rId2"/>
    <p:sldId id="727" r:id="rId3"/>
    <p:sldId id="848" r:id="rId4"/>
    <p:sldId id="832" r:id="rId5"/>
    <p:sldId id="852" r:id="rId6"/>
    <p:sldId id="853" r:id="rId7"/>
    <p:sldId id="850" r:id="rId8"/>
    <p:sldId id="854" r:id="rId9"/>
    <p:sldId id="845" r:id="rId10"/>
    <p:sldId id="857" r:id="rId11"/>
    <p:sldId id="829" r:id="rId12"/>
    <p:sldId id="257" r:id="rId13"/>
    <p:sldId id="840" r:id="rId14"/>
    <p:sldId id="841" r:id="rId15"/>
    <p:sldId id="843" r:id="rId16"/>
    <p:sldId id="842" r:id="rId17"/>
    <p:sldId id="693" r:id="rId18"/>
  </p:sldIdLst>
  <p:sldSz cx="12192000" cy="6858000"/>
  <p:notesSz cx="6735763" cy="9866313"/>
  <p:embeddedFontLst>
    <p:embeddedFont>
      <p:font typeface="G마켓 산스 TTF Bold" panose="02000000000000000000" pitchFamily="2" charset="-127"/>
      <p:bold r:id="rId20"/>
    </p:embeddedFont>
    <p:embeddedFont>
      <p:font typeface="G마켓 산스 TTF Light" panose="02000000000000000000" pitchFamily="2" charset="-127"/>
      <p:regular r:id="rId21"/>
    </p:embeddedFont>
    <p:embeddedFont>
      <p:font typeface="G마켓 산스 TTF Medium" panose="02000000000000000000" pitchFamily="2" charset="-127"/>
      <p:regular r:id="rId22"/>
    </p:embeddedFont>
    <p:embeddedFont>
      <p:font typeface="Malgun Gothic Semilight" panose="020B0502040204020203" pitchFamily="50" charset="-127"/>
      <p:regular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나눔바른고딕" panose="020B0603020101020101" pitchFamily="50" charset="-127"/>
      <p:regular r:id="rId26"/>
      <p:bold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라운드 Bold" panose="020B0600000101010101" pitchFamily="50" charset="-127"/>
      <p:bold r:id="rId29"/>
    </p:embeddedFont>
    <p:embeddedFont>
      <p:font typeface="나눔스퀘어라운드OTF ExtraBold" panose="020B0600000101010101" pitchFamily="34" charset="-127"/>
      <p:bold r:id="rId30"/>
    </p:embeddedFont>
    <p:embeddedFont>
      <p:font typeface="마루 부리 굵은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바른공군체 Bold" panose="020B0800000101010101" pitchFamily="50" charset="-127"/>
      <p:bold r:id="rId34"/>
    </p:embeddedFont>
    <p:embeddedFont>
      <p:font typeface="바른공군체 Medium" panose="020B0600000101010101" pitchFamily="5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33AEDB-31C0-48B9-B9AF-CCA2E3D095E3}">
          <p14:sldIdLst>
            <p14:sldId id="726"/>
            <p14:sldId id="727"/>
            <p14:sldId id="848"/>
            <p14:sldId id="832"/>
            <p14:sldId id="852"/>
            <p14:sldId id="853"/>
            <p14:sldId id="850"/>
            <p14:sldId id="854"/>
            <p14:sldId id="845"/>
            <p14:sldId id="857"/>
            <p14:sldId id="829"/>
            <p14:sldId id="257"/>
            <p14:sldId id="840"/>
            <p14:sldId id="841"/>
          </p14:sldIdLst>
        </p14:section>
        <p14:section name="이벤트 및 배너 이미지" id="{F8073E75-D77C-4CB0-ABEB-89957AAA5012}">
          <p14:sldIdLst>
            <p14:sldId id="843"/>
            <p14:sldId id="842"/>
            <p14:sldId id="6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36" autoAdjust="0"/>
  </p:normalViewPr>
  <p:slideViewPr>
    <p:cSldViewPr snapToGrid="0" showGuides="1">
      <p:cViewPr varScale="1">
        <p:scale>
          <a:sx n="110" d="100"/>
          <a:sy n="110" d="100"/>
        </p:scale>
        <p:origin x="552" y="96"/>
      </p:cViewPr>
      <p:guideLst>
        <p:guide orient="horz" pos="2160"/>
        <p:guide pos="29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C5387-1495-44EC-9C01-D15F5FD168CF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37057-2272-4803-B5D6-FFC37846B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78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005013" y="461963"/>
            <a:ext cx="11925301" cy="6708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69046" y="3497650"/>
            <a:ext cx="7752364" cy="28617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52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005013" y="461963"/>
            <a:ext cx="11925301" cy="6708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69825" y="3497746"/>
            <a:ext cx="7752364" cy="286225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https://blog.naver.com/lacha301/222995748961</a:t>
            </a:r>
          </a:p>
          <a:p>
            <a:r>
              <a:rPr lang="en-US" altLang="ko-KR" dirty="0"/>
              <a:t>https://blog.naver.com/munitwo/222960439271</a:t>
            </a:r>
          </a:p>
          <a:p>
            <a:r>
              <a:rPr lang="en-US" altLang="ko-KR" dirty="0"/>
              <a:t>https://www.megagong.net/s/gong/event/2022/07130108/index.asp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28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97D8-9452-C8DD-5C8B-3FEDDFAB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C468B1-ECD8-F9F4-E7FB-1D150271D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30146-CA88-911F-799B-20E29BE6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AFB30B-561B-4C20-E9F1-EC50EF229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C0A78-C666-975C-DD26-431E0D19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5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8BA47-8246-78BD-60A9-34CF5900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D77F9E-13D1-CB61-2827-0C6A6876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AC04D-AFDF-E85D-5085-73EC68D3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ABE27-EF7D-882A-CF1F-4BEE5008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14BB0-54AD-4AA6-89A5-BC186386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55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3BD318-F98E-EB34-382D-9565B2E09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214687-2B67-2CAD-EAE3-449B49399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45C6C-7026-2557-4099-FA325463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90F23-EACF-B551-424D-633BFD0D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FAF7F-AF56-3976-10DC-F3D53427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6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42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8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B6258-2AD0-4A0B-85E8-476BD6FA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8AE87-484A-BC5B-A43C-9E695202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BD0A5-6150-C3CF-5BD8-1E6E5D4C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2C2C90-90E3-9C08-8BCD-1D749552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1EFBA-D8E1-0E8F-F57A-9A34B10B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0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0D31-99D1-EB9E-DE10-80B4D9F8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9C56A8-BBFF-2724-1CB8-9F4C92878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47DF50-6B2E-D162-BC15-EDFBF545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B9DCC-AFB5-8E6C-40CA-F1D43061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4CD1F7-B67D-AD69-1B53-D50B270B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5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59577-3AD6-2C93-7664-374BDF06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450B6F-06B8-CBEE-28ED-A3932FFF0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A3A218-E26B-55FD-AC65-200B6ACF1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196E4-1ADF-10AD-BAD1-8E1E8322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E5613F-94B9-37D9-9FFC-A9B09FC3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700E88-F998-706F-DAFF-D0C21E46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4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86CA2-2007-CD9D-434E-ABCE1FE7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279FB-86B7-73AD-FCED-AD6CCE1F2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9548A0-4482-3F16-4978-8E60F232B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F9C34B-E52A-7572-82B0-365C83441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078189-03C4-777A-0E6D-22AC937D4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CB7BA0-4E8A-BCF0-BC13-74D60329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D40E41-A8AF-9C67-1107-7A5D07E6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B5706F-3409-C91D-E61C-303DE04D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6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E1336-2E77-3663-D1EE-D4AD5208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E28923-161E-F878-974C-01F366B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D4050-9E3F-A83E-3D21-9E881C0A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4E28DC-3111-CD8D-0BE7-3FC8AA1E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6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B231D7-4B22-C76D-51A0-B8F4165C4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836A4C-A23F-FFE5-D2E7-895F4507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8873E8-F368-96FF-59BA-B2B4291E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653F9-D47F-499B-9583-09CA8697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5D6BD-7FD6-313F-6B92-0DE7974F1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8EAAC-0624-8F92-4469-C8D910849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5D3ACB-21F7-9683-A0C0-2777F44A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170E39-4C04-D4C4-2020-6777B037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9A1E9-E752-D946-C71D-132F78B3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7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09698-22AF-82BD-A2DE-75CC9043B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62B6C0-1C3D-BC19-EC96-CDBE4954A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8426F4-A5BE-925A-446C-080859021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57AF69-39A3-A70B-F9F3-300EBADA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53FDF7-1168-41BF-E907-03C9E4B9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B520E-FBD7-C218-1581-A71C3071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A305BA-D30E-BD9F-100A-644A053D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57DAD6-57B0-3617-F7FF-0C336F5D5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EA933-F217-139F-81F2-599233055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4B1C-CC58-400B-AAAF-F983DC6B44AE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7D89C-B23A-A0F5-4EA4-1405E4A9B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F24055-3BF0-7045-02A5-F87FAB0B7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84621-82B9-4449-AE50-6EE72B13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9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ection.blog.naver.com/BlogHome.naver?directoryNo=0&amp;currentPage=1&amp;groupId=0" TargetMode="Externa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o3.etoos.com/bookstore/book/EventNew/2023/02/asap/?pk_vid=daee9006653c436d167685943480a225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www.megagong.net/s/gong/event/2023/01260015/index.asp#eventWrap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1845980" y="1867366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1845980" y="3518883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9925" y="1990144"/>
            <a:ext cx="8124260" cy="14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err="1"/>
              <a:t>국가직</a:t>
            </a:r>
            <a:r>
              <a:rPr lang="ko-KR" altLang="en-US" sz="3600" b="1" dirty="0"/>
              <a:t> 대비 파이널 무료특강</a:t>
            </a:r>
            <a:endParaRPr lang="en-US" altLang="ko-KR" sz="3600" b="1" dirty="0"/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웹페이지 기획안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3228C3-4F8F-DDD8-C519-7E6BA333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75171"/>
              </p:ext>
            </p:extLst>
          </p:nvPr>
        </p:nvGraphicFramePr>
        <p:xfrm>
          <a:off x="6954892" y="4809428"/>
          <a:ext cx="4333068" cy="12741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 err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국가직</a:t>
                      </a:r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 대비 무료특강 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  <a:ea typeface="+mn-ea"/>
                        </a:rPr>
                        <a:t>PR</a:t>
                      </a:r>
                      <a:endParaRPr lang="ko-KR" altLang="en-US" sz="9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ea"/>
                        <a:ea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V1.0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2023.02.20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온라인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컨텐츠기획팀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임고은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2023.02.23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955056CE-EB48-BF8A-152C-038213D5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7" y="1234478"/>
            <a:ext cx="2124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E9ED21-9745-6C76-5995-924808598CBA}"/>
              </a:ext>
            </a:extLst>
          </p:cNvPr>
          <p:cNvSpPr/>
          <p:nvPr/>
        </p:nvSpPr>
        <p:spPr>
          <a:xfrm>
            <a:off x="701607" y="747246"/>
            <a:ext cx="8074025" cy="461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374933-996B-097F-DCF3-F7A44E414683}"/>
              </a:ext>
            </a:extLst>
          </p:cNvPr>
          <p:cNvSpPr txBox="1"/>
          <p:nvPr/>
        </p:nvSpPr>
        <p:spPr>
          <a:xfrm>
            <a:off x="701607" y="793355"/>
            <a:ext cx="807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적중률 </a:t>
            </a: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도전하는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행정법 최신판례 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출제 유력 엄선 지문 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</a:t>
            </a:r>
            <a:endParaRPr lang="en-US" altLang="ko-KR" b="1" i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A9F16D-2AC3-3AA8-03FF-F99824AF1B40}"/>
              </a:ext>
            </a:extLst>
          </p:cNvPr>
          <p:cNvSpPr/>
          <p:nvPr/>
        </p:nvSpPr>
        <p:spPr>
          <a:xfrm>
            <a:off x="716437" y="1168923"/>
            <a:ext cx="8046914" cy="45814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76EA4E-1789-4797-FFF7-1D63BE71C94B}"/>
              </a:ext>
            </a:extLst>
          </p:cNvPr>
          <p:cNvGrpSpPr/>
          <p:nvPr/>
        </p:nvGrpSpPr>
        <p:grpSpPr>
          <a:xfrm>
            <a:off x="4341945" y="1884380"/>
            <a:ext cx="3994414" cy="2027073"/>
            <a:chOff x="5714920" y="3738933"/>
            <a:chExt cx="3375688" cy="17039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A7B39F-9931-022A-E530-3B84794A7489}"/>
                </a:ext>
              </a:extLst>
            </p:cNvPr>
            <p:cNvSpPr/>
            <p:nvPr/>
          </p:nvSpPr>
          <p:spPr>
            <a:xfrm>
              <a:off x="5714920" y="3738933"/>
              <a:ext cx="3375688" cy="17039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469D6E-2FDD-2A00-9C10-C75B09761DA0}"/>
                </a:ext>
              </a:extLst>
            </p:cNvPr>
            <p:cNvSpPr txBox="1"/>
            <p:nvPr/>
          </p:nvSpPr>
          <p:spPr>
            <a:xfrm>
              <a:off x="6904268" y="4829632"/>
              <a:ext cx="996992" cy="206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4CB48A0-6B3A-8082-B81F-C5896D48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1332" y="4284641"/>
              <a:ext cx="642863" cy="61249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304E720-1141-254B-7136-9F69517A2EF4}"/>
              </a:ext>
            </a:extLst>
          </p:cNvPr>
          <p:cNvSpPr txBox="1"/>
          <p:nvPr/>
        </p:nvSpPr>
        <p:spPr>
          <a:xfrm>
            <a:off x="5448481" y="3338483"/>
            <a:ext cx="17813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14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일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오픈됩니다</a:t>
            </a:r>
            <a:r>
              <a:rPr lang="en-US" altLang="ko-KR" sz="1100" i="1" dirty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C73F40F-421A-9E96-D12A-414767240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26" b="94257" l="9954" r="96528">
                        <a14:foregroundMark x1="38194" y1="54392" x2="19907" y2="66554"/>
                        <a14:foregroundMark x1="19907" y1="66554" x2="13889" y2="83615"/>
                        <a14:foregroundMark x1="13889" y1="83615" x2="19676" y2="90034"/>
                        <a14:foregroundMark x1="39120" y1="77365" x2="79167" y2="88007"/>
                        <a14:foregroundMark x1="79167" y1="88007" x2="92919" y2="68596"/>
                        <a14:foregroundMark x1="92473" y1="61423" x2="81481" y2="56926"/>
                        <a14:foregroundMark x1="46296" y1="9628" x2="62731" y2="6926"/>
                        <a14:foregroundMark x1="12731" y1="93919" x2="44444" y2="91554"/>
                        <a14:foregroundMark x1="44444" y1="91554" x2="90741" y2="94257"/>
                        <a14:foregroundMark x1="76389" y1="53547" x2="78472" y2="53547"/>
                        <a14:backgroundMark x1="95833" y1="65541" x2="97454" y2="62500"/>
                        <a14:backgroundMark x1="94444" y1="64020" x2="96296" y2="67736"/>
                        <a14:backgroundMark x1="97454" y1="64696" x2="96528" y2="62162"/>
                        <a14:backgroundMark x1="95370" y1="59966" x2="91667" y2="60642"/>
                        <a14:backgroundMark x1="97454" y1="61824" x2="93287" y2="62162"/>
                        <a14:backgroundMark x1="92361" y1="61486" x2="91898" y2="603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958" y="1448934"/>
            <a:ext cx="2757719" cy="3779097"/>
          </a:xfrm>
          <a:prstGeom prst="rect">
            <a:avLst/>
          </a:prstGeom>
          <a:effectLst>
            <a:outerShdw blurRad="63500" dist="38100" algn="tl" rotWithShape="0">
              <a:schemeClr val="tx1">
                <a:alpha val="45000"/>
              </a:scheme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499826-3FB7-8149-CDA8-2BE82EDA3B12}"/>
              </a:ext>
            </a:extLst>
          </p:cNvPr>
          <p:cNvSpPr txBox="1"/>
          <p:nvPr/>
        </p:nvSpPr>
        <p:spPr>
          <a:xfrm>
            <a:off x="4439139" y="3929392"/>
            <a:ext cx="4148680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defRPr sz="1000" b="0" i="0">
                <a:solidFill>
                  <a:srgbClr val="333333"/>
                </a:solidFill>
                <a:effectLst/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000" b="1" i="0" dirty="0">
                <a:solidFill>
                  <a:srgbClr val="333333"/>
                </a:solidFill>
                <a:effectLst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</a:rPr>
              <a:t>강의 특징</a:t>
            </a:r>
            <a:r>
              <a:rPr lang="en-US" altLang="ko-KR" sz="1000" b="1" i="0" dirty="0">
                <a:solidFill>
                  <a:srgbClr val="333333"/>
                </a:solidFill>
                <a:effectLst/>
              </a:rPr>
              <a:t>]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r>
              <a:rPr lang="ko-KR" altLang="en-US" dirty="0"/>
              <a:t>행정법 마지막 정리를 위한 파이널 특강</a:t>
            </a:r>
            <a:endParaRPr lang="en-US" altLang="ko-KR" dirty="0"/>
          </a:p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333333"/>
                </a:solidFill>
                <a:effectLst/>
              </a:rPr>
              <a:t>출제 가능성이 높은 최신 판례 완벽 정리</a:t>
            </a:r>
            <a:endParaRPr lang="en-US" altLang="ko-KR" sz="1000" b="0" i="0" dirty="0">
              <a:solidFill>
                <a:srgbClr val="333333"/>
              </a:solidFill>
              <a:effectLst/>
            </a:endParaRPr>
          </a:p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333333"/>
                </a:solidFill>
                <a:effectLst/>
              </a:rPr>
              <a:t>문제풀이를 통한 </a:t>
            </a:r>
            <a:r>
              <a:rPr lang="en-US" altLang="ko-KR" sz="1000" b="0" i="0" dirty="0">
                <a:solidFill>
                  <a:srgbClr val="333333"/>
                </a:solidFill>
                <a:effectLst/>
              </a:rPr>
              <a:t>2023</a:t>
            </a:r>
            <a:r>
              <a:rPr lang="ko-KR" altLang="en-US" sz="1000" b="0" i="0" dirty="0">
                <a:solidFill>
                  <a:srgbClr val="333333"/>
                </a:solidFill>
                <a:effectLst/>
              </a:rPr>
              <a:t>년 </a:t>
            </a:r>
            <a:r>
              <a:rPr lang="ko-KR" altLang="en-US" sz="1000" b="0" i="0" dirty="0" err="1">
                <a:solidFill>
                  <a:srgbClr val="333333"/>
                </a:solidFill>
                <a:effectLst/>
              </a:rPr>
              <a:t>국가직</a:t>
            </a:r>
            <a:r>
              <a:rPr lang="ko-KR" altLang="en-US" sz="1000" b="0" i="0" dirty="0">
                <a:solidFill>
                  <a:srgbClr val="333333"/>
                </a:solidFill>
                <a:effectLst/>
              </a:rPr>
              <a:t> 대비 행정법 </a:t>
            </a:r>
            <a:r>
              <a:rPr lang="ko-KR" altLang="en-US" sz="1000" b="1" i="0" dirty="0">
                <a:solidFill>
                  <a:srgbClr val="333333"/>
                </a:solidFill>
                <a:effectLst/>
              </a:rPr>
              <a:t>핵심 포인트 정리</a:t>
            </a:r>
            <a:endParaRPr lang="en-US" altLang="ko-KR" sz="1000" b="1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1000" b="1" i="0" dirty="0">
                <a:solidFill>
                  <a:srgbClr val="333333"/>
                </a:solidFill>
                <a:effectLst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</a:rPr>
              <a:t>수강 대상</a:t>
            </a:r>
            <a:r>
              <a:rPr lang="en-US" altLang="ko-KR" sz="1000" b="1" i="0" dirty="0">
                <a:solidFill>
                  <a:srgbClr val="333333"/>
                </a:solidFill>
                <a:effectLst/>
              </a:rPr>
              <a:t>]</a:t>
            </a:r>
            <a:endParaRPr lang="en-US" altLang="ko-KR" sz="1000" dirty="0">
              <a:solidFill>
                <a:srgbClr val="333333"/>
              </a:solidFill>
              <a:effectLst/>
            </a:endParaRPr>
          </a:p>
          <a:p>
            <a:r>
              <a:rPr lang="ko-KR" altLang="en-US" dirty="0"/>
              <a:t>최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신 판례 및 논점을 정리하고 싶은 학생</a:t>
            </a:r>
          </a:p>
          <a:p>
            <a:r>
              <a:rPr lang="ko-KR" altLang="en-US" sz="1000" i="0" dirty="0">
                <a:solidFill>
                  <a:srgbClr val="333333"/>
                </a:solidFill>
                <a:effectLst/>
              </a:rPr>
              <a:t>시험장 입실 전 헷갈리기 쉬운 지문을 최종 점검하고 싶은 수험생</a:t>
            </a:r>
            <a:endParaRPr lang="en-US" altLang="ko-KR" sz="1000" i="0" dirty="0">
              <a:solidFill>
                <a:srgbClr val="333333"/>
              </a:solidFill>
              <a:effectLst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468F94B-A39C-B35B-6FC2-8FC95DE5B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43884"/>
              </p:ext>
            </p:extLst>
          </p:nvPr>
        </p:nvGraphicFramePr>
        <p:xfrm>
          <a:off x="9476174" y="26467"/>
          <a:ext cx="2654423" cy="3315206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링크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https://www.miraeij.com/gosi/professor/home/?c3RlYWNoZXJfZms9OTQ=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pic>
        <p:nvPicPr>
          <p:cNvPr id="32" name="Picture 2" descr="Home Icon 5520881">
            <a:extLst>
              <a:ext uri="{FF2B5EF4-FFF2-40B4-BE49-F238E27FC236}">
                <a16:creationId xmlns:a16="http://schemas.microsoft.com/office/drawing/2014/main" id="{B052A1DF-702F-10B9-57D1-7122230CC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 t="13025" r="11420" b="8942"/>
          <a:stretch/>
        </p:blipFill>
        <p:spPr bwMode="auto">
          <a:xfrm>
            <a:off x="1763989" y="5240406"/>
            <a:ext cx="205195" cy="2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CC8655-1F6E-7B82-7562-289CC215527E}"/>
              </a:ext>
            </a:extLst>
          </p:cNvPr>
          <p:cNvSpPr txBox="1"/>
          <p:nvPr/>
        </p:nvSpPr>
        <p:spPr>
          <a:xfrm>
            <a:off x="1969184" y="5174755"/>
            <a:ext cx="1203108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defRPr sz="1000" b="0" i="0">
                <a:solidFill>
                  <a:srgbClr val="333333"/>
                </a:solidFill>
                <a:effectLst/>
                <a:latin typeface="+mn-ea"/>
              </a:defRPr>
            </a:lvl1pPr>
          </a:lstStyle>
          <a:p>
            <a:pPr marL="0" indent="0">
              <a:buNone/>
            </a:pPr>
            <a:r>
              <a:rPr lang="ko-KR" altLang="en-US" sz="1000" i="0" dirty="0">
                <a:solidFill>
                  <a:srgbClr val="333333"/>
                </a:solidFill>
                <a:effectLst/>
              </a:rPr>
              <a:t>김정일 교수님 홈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301EF59-D133-94AE-4C72-B8F7DA5D2611}"/>
              </a:ext>
            </a:extLst>
          </p:cNvPr>
          <p:cNvSpPr/>
          <p:nvPr/>
        </p:nvSpPr>
        <p:spPr>
          <a:xfrm>
            <a:off x="1418428" y="51677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3910F2-17B9-FD25-436B-9B6279887C63}"/>
              </a:ext>
            </a:extLst>
          </p:cNvPr>
          <p:cNvSpPr/>
          <p:nvPr/>
        </p:nvSpPr>
        <p:spPr>
          <a:xfrm>
            <a:off x="1565705" y="5185442"/>
            <a:ext cx="1861587" cy="307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5D016F-9241-825B-27EF-A1827B8AEB5D}"/>
              </a:ext>
            </a:extLst>
          </p:cNvPr>
          <p:cNvSpPr txBox="1"/>
          <p:nvPr/>
        </p:nvSpPr>
        <p:spPr>
          <a:xfrm>
            <a:off x="6473639" y="2815382"/>
            <a:ext cx="2589679" cy="869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#</a:t>
            </a:r>
            <a:r>
              <a:rPr lang="ko-KR" altLang="en-US" sz="1400" b="1" dirty="0" err="1">
                <a:latin typeface="+mj-ea"/>
                <a:ea typeface="+mj-ea"/>
              </a:rPr>
              <a:t>미친강의력</a:t>
            </a:r>
            <a:endParaRPr lang="en-US" altLang="ko-KR" sz="105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명확한 출제 포인트와</a:t>
            </a:r>
            <a:endParaRPr lang="en-US" altLang="ko-KR" sz="105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핵심포인트를 짚어내는 강의</a:t>
            </a:r>
            <a:endParaRPr lang="en-US" altLang="ko-KR" sz="1050" dirty="0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15882-53DA-90C4-07D0-65FF48D65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15" b="98521" l="2602" r="89963">
                        <a14:foregroundMark x1="8922" y1="94822" x2="25093" y2="96302"/>
                        <a14:foregroundMark x1="25093" y1="96302" x2="64684" y2="93639"/>
                        <a14:foregroundMark x1="64684" y1="93639" x2="65428" y2="93195"/>
                        <a14:foregroundMark x1="4275" y1="96746" x2="15985" y2="97929"/>
                        <a14:foregroundMark x1="15985" y1="97929" x2="45725" y2="96893"/>
                        <a14:foregroundMark x1="45725" y1="96893" x2="68773" y2="98373"/>
                        <a14:foregroundMark x1="68773" y1="98373" x2="72862" y2="97485"/>
                        <a14:foregroundMark x1="2602" y1="98521" x2="8178" y2="945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20" t="7519" r="13283"/>
          <a:stretch/>
        </p:blipFill>
        <p:spPr bwMode="auto">
          <a:xfrm>
            <a:off x="3025170" y="2508154"/>
            <a:ext cx="3290533" cy="431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0FAB3-B7BF-6EAD-4B0F-912483895CB8}"/>
              </a:ext>
            </a:extLst>
          </p:cNvPr>
          <p:cNvSpPr txBox="1"/>
          <p:nvPr/>
        </p:nvSpPr>
        <p:spPr>
          <a:xfrm>
            <a:off x="2579849" y="6269589"/>
            <a:ext cx="410691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latin typeface="+mn-ea"/>
              </a:defRPr>
            </a:lvl1pPr>
          </a:lstStyle>
          <a:p>
            <a:r>
              <a:rPr lang="en-US" altLang="ko-KR" sz="1800" i="1" dirty="0">
                <a:solidFill>
                  <a:srgbClr val="FFFF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COMING SOON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DBFAA-A16F-985A-B8C0-7222FF2D09F2}"/>
              </a:ext>
            </a:extLst>
          </p:cNvPr>
          <p:cNvSpPr txBox="1"/>
          <p:nvPr/>
        </p:nvSpPr>
        <p:spPr>
          <a:xfrm>
            <a:off x="727707" y="2815382"/>
            <a:ext cx="2951464" cy="869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#</a:t>
            </a:r>
            <a:r>
              <a:rPr lang="ko-KR" altLang="en-US" sz="1400" b="1" dirty="0">
                <a:latin typeface="+mj-ea"/>
                <a:ea typeface="+mj-ea"/>
              </a:rPr>
              <a:t>독한국사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독하게 외우고 더 독하게 실전에</a:t>
            </a:r>
            <a:endParaRPr lang="en-US" altLang="ko-KR" sz="105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적용할 수 있는 한국사</a:t>
            </a:r>
            <a:endParaRPr lang="en-US" altLang="ko-KR" sz="105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95C76-1EB4-8435-3D14-D81A58E49727}"/>
              </a:ext>
            </a:extLst>
          </p:cNvPr>
          <p:cNvSpPr txBox="1"/>
          <p:nvPr/>
        </p:nvSpPr>
        <p:spPr>
          <a:xfrm>
            <a:off x="1053828" y="5143172"/>
            <a:ext cx="2589679" cy="869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#</a:t>
            </a:r>
            <a:r>
              <a:rPr lang="ko-KR" altLang="en-US" sz="1400" b="1" dirty="0" err="1">
                <a:latin typeface="+mj-ea"/>
                <a:ea typeface="+mj-ea"/>
              </a:rPr>
              <a:t>가벼운한국사</a:t>
            </a:r>
            <a:endParaRPr lang="en-US" altLang="ko-KR" sz="105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깔끔한 판서와 </a:t>
            </a:r>
            <a:r>
              <a:rPr lang="ko-KR" altLang="en-US" sz="1050" dirty="0" err="1">
                <a:latin typeface="+mj-ea"/>
                <a:ea typeface="+mj-ea"/>
              </a:rPr>
              <a:t>센스있는</a:t>
            </a:r>
            <a:r>
              <a:rPr lang="ko-KR" altLang="en-US" sz="1050" dirty="0">
                <a:latin typeface="+mj-ea"/>
                <a:ea typeface="+mj-ea"/>
              </a:rPr>
              <a:t> 유머로</a:t>
            </a:r>
            <a:endParaRPr lang="en-US" altLang="ko-KR" sz="105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부담을 줄여주는 강의</a:t>
            </a:r>
            <a:endParaRPr lang="en-US" altLang="ko-KR" sz="1050" dirty="0">
              <a:latin typeface="+mj-ea"/>
              <a:ea typeface="+mj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7C623CD-B84D-66E9-F344-F704188B1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55761"/>
              </p:ext>
            </p:extLst>
          </p:nvPr>
        </p:nvGraphicFramePr>
        <p:xfrm>
          <a:off x="9476174" y="26467"/>
          <a:ext cx="2654423" cy="307970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실루엣 </a:t>
                      </a:r>
                      <a:r>
                        <a:rPr lang="en-US" altLang="ko-KR" sz="900" spc="-100" baseline="0" dirty="0" err="1">
                          <a:latin typeface="+mn-ea"/>
                        </a:rPr>
                        <a:t>img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886E531-23CC-37E1-9628-6093E7E828ED}"/>
              </a:ext>
            </a:extLst>
          </p:cNvPr>
          <p:cNvSpPr txBox="1"/>
          <p:nvPr/>
        </p:nvSpPr>
        <p:spPr>
          <a:xfrm>
            <a:off x="6344938" y="4112969"/>
            <a:ext cx="2951464" cy="869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#</a:t>
            </a:r>
            <a:r>
              <a:rPr lang="ko-KR" altLang="en-US" sz="1400" b="1" dirty="0" err="1">
                <a:latin typeface="+mj-ea"/>
                <a:ea typeface="+mj-ea"/>
              </a:rPr>
              <a:t>떠먹여주는암기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주요내용을 저절로</a:t>
            </a:r>
            <a:r>
              <a:rPr lang="en-US" altLang="ko-KR" sz="1050" dirty="0">
                <a:latin typeface="+mj-ea"/>
                <a:ea typeface="+mj-ea"/>
              </a:rPr>
              <a:t> </a:t>
            </a:r>
            <a:r>
              <a:rPr lang="ko-KR" altLang="en-US" sz="1050" dirty="0">
                <a:latin typeface="+mj-ea"/>
                <a:ea typeface="+mj-ea"/>
              </a:rPr>
              <a:t>암기할 수 밖에 없는</a:t>
            </a:r>
            <a:endParaRPr lang="en-US" altLang="ko-KR" sz="105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피드백과 반복 수업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256F1-9BA8-3BC6-57C0-75EA3EE1C9BE}"/>
              </a:ext>
            </a:extLst>
          </p:cNvPr>
          <p:cNvSpPr/>
          <p:nvPr/>
        </p:nvSpPr>
        <p:spPr>
          <a:xfrm>
            <a:off x="3186261" y="2519110"/>
            <a:ext cx="2925596" cy="43138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C1B2D7C-18A4-3C21-B505-ADA6E38BC304}"/>
              </a:ext>
            </a:extLst>
          </p:cNvPr>
          <p:cNvSpPr/>
          <p:nvPr/>
        </p:nvSpPr>
        <p:spPr>
          <a:xfrm>
            <a:off x="3279573" y="23950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C00B5-0505-443B-7F5C-1291BD91CF2A}"/>
              </a:ext>
            </a:extLst>
          </p:cNvPr>
          <p:cNvSpPr txBox="1"/>
          <p:nvPr/>
        </p:nvSpPr>
        <p:spPr>
          <a:xfrm>
            <a:off x="5955853" y="5851009"/>
            <a:ext cx="2335874" cy="869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#</a:t>
            </a:r>
            <a:r>
              <a:rPr lang="ko-KR" altLang="en-US" sz="1400" b="1" dirty="0">
                <a:latin typeface="+mj-ea"/>
                <a:ea typeface="+mj-ea"/>
              </a:rPr>
              <a:t>대체불가교재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한눈에 비교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대조가 가능하도록</a:t>
            </a:r>
            <a:endParaRPr lang="en-US" altLang="ko-KR" sz="105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+mj-ea"/>
                <a:ea typeface="+mj-ea"/>
              </a:rPr>
              <a:t>구조적</a:t>
            </a:r>
            <a:r>
              <a:rPr lang="en-US" altLang="ko-KR" sz="1050" dirty="0">
                <a:latin typeface="+mj-ea"/>
                <a:ea typeface="+mj-ea"/>
              </a:rPr>
              <a:t>, </a:t>
            </a:r>
            <a:r>
              <a:rPr lang="ko-KR" altLang="en-US" sz="1050" dirty="0">
                <a:latin typeface="+mj-ea"/>
                <a:ea typeface="+mj-ea"/>
              </a:rPr>
              <a:t>체계적으로 설계된</a:t>
            </a:r>
            <a:r>
              <a:rPr lang="en-US" altLang="ko-KR" sz="1050" dirty="0">
                <a:latin typeface="+mj-ea"/>
                <a:ea typeface="+mj-ea"/>
              </a:rPr>
              <a:t> </a:t>
            </a:r>
            <a:r>
              <a:rPr lang="ko-KR" altLang="en-US" sz="1050" dirty="0">
                <a:latin typeface="+mj-ea"/>
                <a:ea typeface="+mj-ea"/>
              </a:rPr>
              <a:t>교재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8B9EE-DA88-E5B5-A44E-9B1A523646F2}"/>
              </a:ext>
            </a:extLst>
          </p:cNvPr>
          <p:cNvSpPr txBox="1"/>
          <p:nvPr/>
        </p:nvSpPr>
        <p:spPr>
          <a:xfrm>
            <a:off x="61403" y="854885"/>
            <a:ext cx="936171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가장 완벽한 마무리를 위하여 한국사까지</a:t>
            </a:r>
            <a:r>
              <a:rPr lang="en-US" altLang="ko-KR" sz="2000" i="1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!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한국사 </a:t>
            </a:r>
            <a:r>
              <a:rPr lang="en-US" altLang="ko-KR" sz="2000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#</a:t>
            </a:r>
            <a:r>
              <a:rPr lang="ko-KR" altLang="en-US" sz="2000" dirty="0" err="1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킹갓엠페러제네럴</a:t>
            </a:r>
            <a:r>
              <a:rPr lang="ko-KR" altLang="en-US" sz="2000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교수님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의</a:t>
            </a:r>
            <a:endParaRPr lang="en-US" altLang="ko-KR" sz="2000" i="1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한국사 파이널 특강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이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3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월 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9</a:t>
            </a:r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일 </a:t>
            </a:r>
            <a:r>
              <a:rPr lang="ko-KR" altLang="en-US" sz="2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오픈됩니다</a:t>
            </a:r>
            <a:r>
              <a:rPr lang="en-US" altLang="ko-KR" sz="2000" i="1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35BBCA-38DC-2F0D-C2F7-3049DBBBC69D}"/>
              </a:ext>
            </a:extLst>
          </p:cNvPr>
          <p:cNvSpPr txBox="1"/>
          <p:nvPr/>
        </p:nvSpPr>
        <p:spPr>
          <a:xfrm>
            <a:off x="3881938" y="233921"/>
            <a:ext cx="168879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 Secret 03.</a:t>
            </a:r>
          </a:p>
          <a:p>
            <a:pPr algn="dist"/>
            <a:r>
              <a:rPr lang="ko-KR" altLang="en-US" b="1" u="sng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가장 완벽하게</a:t>
            </a:r>
            <a:endParaRPr lang="en-US" altLang="ko-KR" sz="1400" b="1" u="sng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2C5E6-5C6D-8DEF-1803-97E73DDF3A00}"/>
              </a:ext>
            </a:extLst>
          </p:cNvPr>
          <p:cNvSpPr txBox="1"/>
          <p:nvPr/>
        </p:nvSpPr>
        <p:spPr>
          <a:xfrm>
            <a:off x="2594534" y="5660738"/>
            <a:ext cx="410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latin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i="1" dirty="0">
                <a:solidFill>
                  <a:srgbClr val="FFFF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독심술 </a:t>
            </a:r>
            <a:r>
              <a:rPr lang="ko-KR" altLang="en-US" sz="1800" i="1" dirty="0" err="1">
                <a:solidFill>
                  <a:srgbClr val="FFFF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끝장전</a:t>
            </a:r>
            <a:endParaRPr lang="en-US" altLang="ko-KR" sz="1800" i="1" dirty="0">
              <a:solidFill>
                <a:srgbClr val="FFFF00"/>
              </a:solidFill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i="1" dirty="0">
                <a:solidFill>
                  <a:srgbClr val="FFFF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03.09</a:t>
            </a:r>
          </a:p>
        </p:txBody>
      </p:sp>
    </p:spTree>
    <p:extLst>
      <p:ext uri="{BB962C8B-B14F-4D97-AF65-F5344CB8AC3E}">
        <p14:creationId xmlns:p14="http://schemas.microsoft.com/office/powerpoint/2010/main" val="77300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4757C-13DE-2041-BDF1-3754AB52EAEC}"/>
              </a:ext>
            </a:extLst>
          </p:cNvPr>
          <p:cNvSpPr txBox="1"/>
          <p:nvPr/>
        </p:nvSpPr>
        <p:spPr>
          <a:xfrm>
            <a:off x="99541" y="1530802"/>
            <a:ext cx="929547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solidFill>
                  <a:srgbClr val="FF0000"/>
                </a:solidFill>
                <a:latin typeface="+mn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미래인재 파이널 무료 특강을 소문내면 </a:t>
            </a:r>
            <a:endParaRPr lang="en-US" altLang="ko-KR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모두 드립니다</a:t>
            </a:r>
            <a:r>
              <a:rPr lang="en-US" altLang="ko-KR" i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r>
              <a:rPr lang="ko-KR" altLang="en-US" i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R" i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A3EBBB6-F39F-F33D-6A0F-C4867C8E1BBE}"/>
              </a:ext>
            </a:extLst>
          </p:cNvPr>
          <p:cNvSpPr/>
          <p:nvPr/>
        </p:nvSpPr>
        <p:spPr>
          <a:xfrm>
            <a:off x="3614396" y="1014946"/>
            <a:ext cx="2634343" cy="38723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8CE0E-22D5-148B-F7AF-3E8521D7CAAB}"/>
              </a:ext>
            </a:extLst>
          </p:cNvPr>
          <p:cNvSpPr txBox="1"/>
          <p:nvPr/>
        </p:nvSpPr>
        <p:spPr>
          <a:xfrm>
            <a:off x="3614396" y="1074317"/>
            <a:ext cx="2634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SNS </a:t>
            </a:r>
            <a:r>
              <a:rPr lang="ko-KR" altLang="en-US" dirty="0">
                <a:solidFill>
                  <a:schemeClr val="bg1"/>
                </a:solidFill>
              </a:rPr>
              <a:t>소문내기 </a:t>
            </a:r>
            <a:r>
              <a:rPr lang="en-US" altLang="ko-KR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7A11809-6D34-11D1-021C-5029AA8BC4A6}"/>
              </a:ext>
            </a:extLst>
          </p:cNvPr>
          <p:cNvSpPr/>
          <p:nvPr/>
        </p:nvSpPr>
        <p:spPr>
          <a:xfrm>
            <a:off x="1981201" y="4232762"/>
            <a:ext cx="5558118" cy="1192328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6CF31-D213-C48C-91C9-67E59251E164}"/>
              </a:ext>
            </a:extLst>
          </p:cNvPr>
          <p:cNvSpPr txBox="1"/>
          <p:nvPr/>
        </p:nvSpPr>
        <p:spPr>
          <a:xfrm rot="20256824">
            <a:off x="2237400" y="2626646"/>
            <a:ext cx="154552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</a:t>
            </a:r>
            <a:r>
              <a:rPr lang="en-US" altLang="ko-KR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 충전하고</a:t>
            </a:r>
            <a:r>
              <a:rPr lang="en-US" altLang="ko-KR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en-US" altLang="ko-KR" sz="1050" b="1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딱</a:t>
            </a:r>
            <a:r>
              <a:rPr lang="en-US" altLang="ko-KR" sz="1050" b="1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r>
              <a:rPr lang="en-US" altLang="ko-KR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</a:t>
            </a:r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달만 더</a:t>
            </a:r>
            <a:endParaRPr lang="en-US" altLang="ko-KR" sz="1050" b="1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힘내요</a:t>
            </a:r>
            <a:r>
              <a:rPr lang="en-US" altLang="ko-KR" sz="1050" b="1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81865-FCAA-DB69-6E6C-A8590613181F}"/>
              </a:ext>
            </a:extLst>
          </p:cNvPr>
          <p:cNvSpPr txBox="1"/>
          <p:nvPr/>
        </p:nvSpPr>
        <p:spPr>
          <a:xfrm>
            <a:off x="2185747" y="4489306"/>
            <a:ext cx="5099147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+mn-ea"/>
                <a:ea typeface="+mn-ea"/>
              </a:rPr>
              <a:t>이벤트 기간 </a:t>
            </a:r>
            <a:r>
              <a:rPr lang="ko-KR" altLang="en-US" sz="1100" dirty="0" err="1">
                <a:latin typeface="+mn-ea"/>
                <a:ea typeface="+mn-ea"/>
              </a:rPr>
              <a:t>ㅣ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2023.02.23(</a:t>
            </a:r>
            <a:r>
              <a:rPr lang="ko-KR" altLang="en-US" sz="1100" dirty="0">
                <a:latin typeface="+mn-ea"/>
                <a:ea typeface="+mn-ea"/>
              </a:rPr>
              <a:t>목</a:t>
            </a:r>
            <a:r>
              <a:rPr lang="en-US" altLang="ko-KR" sz="1100" dirty="0">
                <a:latin typeface="+mn-ea"/>
                <a:ea typeface="+mn-ea"/>
              </a:rPr>
              <a:t>) ~ 03.10(</a:t>
            </a:r>
            <a:r>
              <a:rPr lang="ko-KR" altLang="en-US" sz="1100" dirty="0">
                <a:latin typeface="+mn-ea"/>
                <a:ea typeface="+mn-ea"/>
              </a:rPr>
              <a:t>금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+mn-ea"/>
              <a:ea typeface="+mn-ea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+mn-ea"/>
                <a:ea typeface="+mn-ea"/>
              </a:rPr>
              <a:t>당첨자 발표 </a:t>
            </a:r>
            <a:r>
              <a:rPr lang="ko-KR" altLang="en-US" sz="1100" dirty="0" err="1">
                <a:latin typeface="+mn-ea"/>
                <a:ea typeface="+mn-ea"/>
              </a:rPr>
              <a:t>ㅣ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2023.03.14(</a:t>
            </a:r>
            <a:r>
              <a:rPr lang="ko-KR" altLang="en-US" sz="1100" dirty="0">
                <a:latin typeface="+mn-ea"/>
                <a:ea typeface="+mn-ea"/>
              </a:rPr>
              <a:t>화</a:t>
            </a:r>
            <a:r>
              <a:rPr lang="en-US" altLang="ko-KR" sz="1100" dirty="0">
                <a:latin typeface="+mn-ea"/>
                <a:ea typeface="+mn-ea"/>
              </a:rPr>
              <a:t>) / </a:t>
            </a:r>
            <a:r>
              <a:rPr lang="ko-KR" altLang="en-US" sz="900" dirty="0">
                <a:latin typeface="+mn-ea"/>
                <a:ea typeface="+mn-ea"/>
              </a:rPr>
              <a:t>미래인재고시학원 홈페이지 내 공지사항 </a:t>
            </a:r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9" name="별: 꼭짓점 16개 8">
            <a:extLst>
              <a:ext uri="{FF2B5EF4-FFF2-40B4-BE49-F238E27FC236}">
                <a16:creationId xmlns:a16="http://schemas.microsoft.com/office/drawing/2014/main" id="{5FA0AE7C-0558-FF58-4D51-9CC8ADDB62D3}"/>
              </a:ext>
            </a:extLst>
          </p:cNvPr>
          <p:cNvSpPr/>
          <p:nvPr/>
        </p:nvSpPr>
        <p:spPr>
          <a:xfrm rot="20106174">
            <a:off x="6200251" y="2760971"/>
            <a:ext cx="1337323" cy="1337323"/>
          </a:xfrm>
          <a:prstGeom prst="star16">
            <a:avLst>
              <a:gd name="adj" fmla="val 44774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CD91F-D63D-2E16-E78F-1AB843512B6A}"/>
              </a:ext>
            </a:extLst>
          </p:cNvPr>
          <p:cNvSpPr txBox="1"/>
          <p:nvPr/>
        </p:nvSpPr>
        <p:spPr>
          <a:xfrm rot="20006310">
            <a:off x="6138283" y="3105644"/>
            <a:ext cx="1461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altLang="ko-KR" sz="2000" dirty="0"/>
              <a:t>100%</a:t>
            </a:r>
          </a:p>
          <a:p>
            <a:r>
              <a:rPr lang="ko-KR" altLang="en-US" sz="2000" dirty="0"/>
              <a:t>당첨</a:t>
            </a:r>
            <a:endParaRPr lang="en-US" altLang="ko-KR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C8AF9C-864A-92E0-17DE-F667C8351AD9}"/>
              </a:ext>
            </a:extLst>
          </p:cNvPr>
          <p:cNvSpPr txBox="1"/>
          <p:nvPr/>
        </p:nvSpPr>
        <p:spPr>
          <a:xfrm>
            <a:off x="3241161" y="4753904"/>
            <a:ext cx="37557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algn="l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이벤트 기간은 내부 사정으로 조기 마감될 수 있습니다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7F1BEE8-1E86-18ED-5BC9-274432A78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000" b="61800" l="13200" r="82400">
                        <a14:foregroundMark x1="18800" y1="34800" x2="17200" y2="55200"/>
                        <a14:foregroundMark x1="14600" y1="35600" x2="13200" y2="58400"/>
                        <a14:foregroundMark x1="81800" y1="35400" x2="82400" y2="5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64" t="28423" r="11444" b="34363"/>
          <a:stretch/>
        </p:blipFill>
        <p:spPr bwMode="auto">
          <a:xfrm>
            <a:off x="3574427" y="2684124"/>
            <a:ext cx="2791506" cy="13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E1D0E2B1-43F9-ABCF-6334-F6F5FAEC0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000" b="61800" l="13200" r="82400">
                        <a14:foregroundMark x1="18800" y1="34800" x2="17200" y2="55200"/>
                        <a14:foregroundMark x1="14600" y1="35600" x2="13200" y2="58400"/>
                        <a14:foregroundMark x1="81800" y1="35400" x2="82400" y2="5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64" t="28423" r="11444" b="34363"/>
          <a:stretch/>
        </p:blipFill>
        <p:spPr bwMode="auto">
          <a:xfrm>
            <a:off x="3223294" y="3044545"/>
            <a:ext cx="2791506" cy="13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5DE16923-A121-FEC6-621B-FF1255DF7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000" b="61800" l="13200" r="82400">
                        <a14:foregroundMark x1="18800" y1="34800" x2="17200" y2="55200"/>
                        <a14:foregroundMark x1="14600" y1="35600" x2="13200" y2="58400"/>
                        <a14:foregroundMark x1="81800" y1="35400" x2="82400" y2="5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64" t="28423" r="11444" b="34363"/>
          <a:stretch/>
        </p:blipFill>
        <p:spPr bwMode="auto">
          <a:xfrm>
            <a:off x="2941311" y="3411648"/>
            <a:ext cx="2791506" cy="13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igh five">
            <a:extLst>
              <a:ext uri="{FF2B5EF4-FFF2-40B4-BE49-F238E27FC236}">
                <a16:creationId xmlns:a16="http://schemas.microsoft.com/office/drawing/2014/main" id="{860CA63D-0F98-5754-4028-4DF41708C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16" y="3024356"/>
            <a:ext cx="1192329" cy="11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46DFA5C-FDF9-3381-3D8F-6549F1CE1B76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26467"/>
          <a:ext cx="2654423" cy="307970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81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A3FB53D-5347-DD65-C608-D21066DF1AF6}"/>
              </a:ext>
            </a:extLst>
          </p:cNvPr>
          <p:cNvSpPr/>
          <p:nvPr/>
        </p:nvSpPr>
        <p:spPr>
          <a:xfrm>
            <a:off x="4224827" y="1755556"/>
            <a:ext cx="1180348" cy="1681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FE58E-3BFF-E364-B5CA-8846737DE2FB}"/>
              </a:ext>
            </a:extLst>
          </p:cNvPr>
          <p:cNvSpPr txBox="1"/>
          <p:nvPr/>
        </p:nvSpPr>
        <p:spPr>
          <a:xfrm>
            <a:off x="1143624" y="958970"/>
            <a:ext cx="216470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100" dirty="0"/>
              <a:t>STEP 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95E03-1F0A-64E2-6298-35CDD039BC81}"/>
              </a:ext>
            </a:extLst>
          </p:cNvPr>
          <p:cNvSpPr txBox="1"/>
          <p:nvPr/>
        </p:nvSpPr>
        <p:spPr>
          <a:xfrm>
            <a:off x="3685772" y="1221217"/>
            <a:ext cx="2164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공유 이미지를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지정된 </a:t>
            </a:r>
            <a:r>
              <a:rPr lang="en-US" altLang="ko-KR" sz="1000" dirty="0">
                <a:latin typeface="+mn-ea"/>
              </a:rPr>
              <a:t>SNS </a:t>
            </a:r>
            <a:r>
              <a:rPr lang="ko-KR" altLang="en-US" sz="1000" dirty="0">
                <a:latin typeface="+mn-ea"/>
              </a:rPr>
              <a:t>혹은 커뮤니티에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필수태그와 함께 업로드</a:t>
            </a:r>
            <a:endParaRPr lang="en-US" altLang="ko-KR" sz="1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679AF-E07F-F1AA-A9F4-1832676B9B03}"/>
              </a:ext>
            </a:extLst>
          </p:cNvPr>
          <p:cNvSpPr txBox="1"/>
          <p:nvPr/>
        </p:nvSpPr>
        <p:spPr>
          <a:xfrm>
            <a:off x="3719989" y="958970"/>
            <a:ext cx="2124272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1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STEP 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36AE8-088F-FE53-2FED-5E69F562A2BC}"/>
              </a:ext>
            </a:extLst>
          </p:cNvPr>
          <p:cNvSpPr txBox="1"/>
          <p:nvPr/>
        </p:nvSpPr>
        <p:spPr>
          <a:xfrm>
            <a:off x="6262137" y="958970"/>
            <a:ext cx="216470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00000"/>
              </a:lnSpc>
              <a:defRPr sz="11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en-US" altLang="ko-KR" dirty="0"/>
              <a:t>STEP 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E8C5E-D51A-8504-CE2A-3E3F6CB94962}"/>
              </a:ext>
            </a:extLst>
          </p:cNvPr>
          <p:cNvSpPr txBox="1"/>
          <p:nvPr/>
        </p:nvSpPr>
        <p:spPr>
          <a:xfrm>
            <a:off x="6301792" y="1221217"/>
            <a:ext cx="2085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작성완료한 게시글의 </a:t>
            </a:r>
            <a:r>
              <a:rPr lang="en-US" altLang="ko-KR" sz="1000" dirty="0">
                <a:latin typeface="+mn-ea"/>
              </a:rPr>
              <a:t>URL</a:t>
            </a:r>
            <a:r>
              <a:rPr lang="ko-KR" altLang="en-US" sz="1000" dirty="0">
                <a:latin typeface="+mn-ea"/>
              </a:rPr>
              <a:t>을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인증하면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참여 완료</a:t>
            </a:r>
            <a:r>
              <a:rPr lang="en-US" altLang="ko-KR" sz="1000" dirty="0">
                <a:latin typeface="+mn-ea"/>
              </a:rPr>
              <a:t>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4ADCEB-1C0D-74F1-3A96-0F3EC91F75AA}"/>
              </a:ext>
            </a:extLst>
          </p:cNvPr>
          <p:cNvSpPr/>
          <p:nvPr/>
        </p:nvSpPr>
        <p:spPr>
          <a:xfrm>
            <a:off x="1129620" y="865095"/>
            <a:ext cx="2164703" cy="13496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F449F-51E5-05E3-F656-6B10C04CF37A}"/>
              </a:ext>
            </a:extLst>
          </p:cNvPr>
          <p:cNvSpPr/>
          <p:nvPr/>
        </p:nvSpPr>
        <p:spPr>
          <a:xfrm>
            <a:off x="3685773" y="865095"/>
            <a:ext cx="2164703" cy="13496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E3B39E-86B8-6B9C-F7AE-C76ED915BF08}"/>
              </a:ext>
            </a:extLst>
          </p:cNvPr>
          <p:cNvSpPr/>
          <p:nvPr/>
        </p:nvSpPr>
        <p:spPr>
          <a:xfrm>
            <a:off x="6262137" y="865095"/>
            <a:ext cx="2164703" cy="13496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10" name="Picture 2" descr="Arrow Icon 5456797">
            <a:extLst>
              <a:ext uri="{FF2B5EF4-FFF2-40B4-BE49-F238E27FC236}">
                <a16:creationId xmlns:a16="http://schemas.microsoft.com/office/drawing/2014/main" id="{E95B4665-089C-177E-CAFA-690845455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2" t="20409" r="19977" b="22313"/>
          <a:stretch/>
        </p:blipFill>
        <p:spPr bwMode="auto">
          <a:xfrm>
            <a:off x="3363103" y="1189353"/>
            <a:ext cx="262849" cy="2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rrow Icon 5456797">
            <a:extLst>
              <a:ext uri="{FF2B5EF4-FFF2-40B4-BE49-F238E27FC236}">
                <a16:creationId xmlns:a16="http://schemas.microsoft.com/office/drawing/2014/main" id="{879F219F-11DB-1320-1A14-AD6C1FE9E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2" t="20409" r="19977" b="22313"/>
          <a:stretch/>
        </p:blipFill>
        <p:spPr bwMode="auto">
          <a:xfrm>
            <a:off x="5944907" y="1189353"/>
            <a:ext cx="262849" cy="2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7762AF-C846-EA0A-0342-ADCC8CF54568}"/>
              </a:ext>
            </a:extLst>
          </p:cNvPr>
          <p:cNvSpPr txBox="1"/>
          <p:nvPr/>
        </p:nvSpPr>
        <p:spPr>
          <a:xfrm>
            <a:off x="3590166" y="1987720"/>
            <a:ext cx="251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#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미래인재고시학원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 #</a:t>
            </a:r>
            <a:r>
              <a:rPr lang="ko-KR" altLang="en-US" sz="900" b="1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공시생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#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파이널특강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#9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급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F16916-C7D5-74AF-D03D-AE4D41063829}"/>
              </a:ext>
            </a:extLst>
          </p:cNvPr>
          <p:cNvSpPr txBox="1"/>
          <p:nvPr/>
        </p:nvSpPr>
        <p:spPr>
          <a:xfrm>
            <a:off x="1123405" y="1221217"/>
            <a:ext cx="21647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공유 이미지 다운받기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4CCD20-FB6D-05E0-9169-84CB1EB2D71B}"/>
              </a:ext>
            </a:extLst>
          </p:cNvPr>
          <p:cNvSpPr/>
          <p:nvPr/>
        </p:nvSpPr>
        <p:spPr>
          <a:xfrm>
            <a:off x="1123404" y="2377544"/>
            <a:ext cx="7303436" cy="447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72DB2-8B79-D35F-D9B9-19D7420E15BF}"/>
              </a:ext>
            </a:extLst>
          </p:cNvPr>
          <p:cNvSpPr txBox="1"/>
          <p:nvPr/>
        </p:nvSpPr>
        <p:spPr>
          <a:xfrm>
            <a:off x="3403237" y="2474542"/>
            <a:ext cx="27437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소문내기 이미지 저장하기</a:t>
            </a:r>
          </a:p>
        </p:txBody>
      </p:sp>
      <p:pic>
        <p:nvPicPr>
          <p:cNvPr id="20" name="Picture 12" descr="Download Icon 711090">
            <a:extLst>
              <a:ext uri="{FF2B5EF4-FFF2-40B4-BE49-F238E27FC236}">
                <a16:creationId xmlns:a16="http://schemas.microsoft.com/office/drawing/2014/main" id="{F5F32D96-09FF-ECE8-DA55-0E72A142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01" y="2371820"/>
            <a:ext cx="447913" cy="4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91E172-0F2E-E120-1160-0C73384492C3}"/>
              </a:ext>
            </a:extLst>
          </p:cNvPr>
          <p:cNvCxnSpPr>
            <a:cxnSpLocks/>
          </p:cNvCxnSpPr>
          <p:nvPr/>
        </p:nvCxnSpPr>
        <p:spPr>
          <a:xfrm>
            <a:off x="1035881" y="652257"/>
            <a:ext cx="76694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1BBCB2A-CCE9-B898-80CB-B4E2EC658FA2}"/>
              </a:ext>
            </a:extLst>
          </p:cNvPr>
          <p:cNvSpPr/>
          <p:nvPr/>
        </p:nvSpPr>
        <p:spPr>
          <a:xfrm>
            <a:off x="4214529" y="550576"/>
            <a:ext cx="1103191" cy="29045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601EB0-DA20-F047-BABE-A1827EB0F568}"/>
              </a:ext>
            </a:extLst>
          </p:cNvPr>
          <p:cNvSpPr txBox="1"/>
          <p:nvPr/>
        </p:nvSpPr>
        <p:spPr>
          <a:xfrm>
            <a:off x="4309011" y="557303"/>
            <a:ext cx="914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참여 방법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6B15EB-8FE2-DA89-7972-731119EC3069}"/>
              </a:ext>
            </a:extLst>
          </p:cNvPr>
          <p:cNvSpPr txBox="1"/>
          <p:nvPr/>
        </p:nvSpPr>
        <p:spPr>
          <a:xfrm>
            <a:off x="6206513" y="1691107"/>
            <a:ext cx="21647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전체공개 필수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</a:rPr>
              <a:t>!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B77993-A87E-EA39-C896-D7EB5AB330CF}"/>
              </a:ext>
            </a:extLst>
          </p:cNvPr>
          <p:cNvSpPr/>
          <p:nvPr/>
        </p:nvSpPr>
        <p:spPr>
          <a:xfrm>
            <a:off x="2039760" y="3139508"/>
            <a:ext cx="1663674" cy="3554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62D634-4A8C-C4A9-587C-D0B8B62CCB9F}"/>
              </a:ext>
            </a:extLst>
          </p:cNvPr>
          <p:cNvSpPr txBox="1"/>
          <p:nvPr/>
        </p:nvSpPr>
        <p:spPr>
          <a:xfrm>
            <a:off x="2039760" y="3191680"/>
            <a:ext cx="16636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인스타그램 </a:t>
            </a:r>
            <a:r>
              <a:rPr lang="en-US" altLang="ko-KR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32020D-D4E8-0C1C-2237-F5A8DD41F984}"/>
              </a:ext>
            </a:extLst>
          </p:cNvPr>
          <p:cNvSpPr/>
          <p:nvPr/>
        </p:nvSpPr>
        <p:spPr>
          <a:xfrm>
            <a:off x="2039760" y="3668036"/>
            <a:ext cx="1663674" cy="3554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30EBD3-24F5-7B93-29C7-5A8714F630AA}"/>
              </a:ext>
            </a:extLst>
          </p:cNvPr>
          <p:cNvSpPr txBox="1"/>
          <p:nvPr/>
        </p:nvSpPr>
        <p:spPr>
          <a:xfrm>
            <a:off x="2039761" y="3720208"/>
            <a:ext cx="16602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</a:t>
            </a:r>
            <a:r>
              <a:rPr lang="ko-KR" altLang="en-US" sz="105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구꿈사</a:t>
            </a:r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0849D-CD47-371F-A84F-633AF61A20C2}"/>
              </a:ext>
            </a:extLst>
          </p:cNvPr>
          <p:cNvSpPr/>
          <p:nvPr/>
        </p:nvSpPr>
        <p:spPr>
          <a:xfrm>
            <a:off x="3940278" y="3139508"/>
            <a:ext cx="1663674" cy="3554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14D34E-2C5E-0148-9986-0558E691E48F}"/>
              </a:ext>
            </a:extLst>
          </p:cNvPr>
          <p:cNvSpPr txBox="1"/>
          <p:nvPr/>
        </p:nvSpPr>
        <p:spPr>
          <a:xfrm>
            <a:off x="4203961" y="3191680"/>
            <a:ext cx="113631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네이버 </a:t>
            </a:r>
            <a:r>
              <a:rPr lang="ko-KR" altLang="en-US" sz="105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공드림</a:t>
            </a:r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7275F-4CA6-22F7-23A1-EFF04D03D958}"/>
              </a:ext>
            </a:extLst>
          </p:cNvPr>
          <p:cNvSpPr/>
          <p:nvPr/>
        </p:nvSpPr>
        <p:spPr>
          <a:xfrm>
            <a:off x="3940278" y="3668036"/>
            <a:ext cx="1663674" cy="3554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2F00F9-2634-FDC2-E18D-BE61270FC294}"/>
              </a:ext>
            </a:extLst>
          </p:cNvPr>
          <p:cNvSpPr txBox="1"/>
          <p:nvPr/>
        </p:nvSpPr>
        <p:spPr>
          <a:xfrm>
            <a:off x="4203961" y="3720208"/>
            <a:ext cx="113631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네이버 </a:t>
            </a:r>
            <a:r>
              <a:rPr lang="ko-KR" altLang="en-US" sz="105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독공사</a:t>
            </a:r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7E7013-6E65-6024-0F6C-C22F3CEAE239}"/>
              </a:ext>
            </a:extLst>
          </p:cNvPr>
          <p:cNvSpPr/>
          <p:nvPr/>
        </p:nvSpPr>
        <p:spPr>
          <a:xfrm>
            <a:off x="5840796" y="3139508"/>
            <a:ext cx="1663674" cy="3554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1E06C-A97C-4065-0CF1-B04623ADE630}"/>
              </a:ext>
            </a:extLst>
          </p:cNvPr>
          <p:cNvSpPr txBox="1"/>
          <p:nvPr/>
        </p:nvSpPr>
        <p:spPr>
          <a:xfrm>
            <a:off x="6104476" y="3191680"/>
            <a:ext cx="1136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네이버 </a:t>
            </a:r>
            <a:r>
              <a:rPr lang="ko-KR" altLang="en-US" sz="105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닥공사</a:t>
            </a:r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0FCE1B-525D-48F4-101A-0E36BA31E7A2}"/>
              </a:ext>
            </a:extLst>
          </p:cNvPr>
          <p:cNvSpPr/>
          <p:nvPr/>
        </p:nvSpPr>
        <p:spPr>
          <a:xfrm>
            <a:off x="5840796" y="3668036"/>
            <a:ext cx="1663674" cy="3554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BB048-4A6A-7BA5-C8CE-359AD519F1B2}"/>
              </a:ext>
            </a:extLst>
          </p:cNvPr>
          <p:cNvSpPr txBox="1"/>
          <p:nvPr/>
        </p:nvSpPr>
        <p:spPr>
          <a:xfrm>
            <a:off x="6104476" y="3720208"/>
            <a:ext cx="1136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네이버 블로그 </a:t>
            </a:r>
            <a:r>
              <a:rPr lang="en-US" altLang="ko-KR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4CF076-5F4B-1E70-793C-F8DA32B62617}"/>
              </a:ext>
            </a:extLst>
          </p:cNvPr>
          <p:cNvSpPr/>
          <p:nvPr/>
        </p:nvSpPr>
        <p:spPr>
          <a:xfrm>
            <a:off x="1123404" y="2993217"/>
            <a:ext cx="7263779" cy="25018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A18097-3A89-890F-6463-CBBCA1311FBD}"/>
              </a:ext>
            </a:extLst>
          </p:cNvPr>
          <p:cNvSpPr/>
          <p:nvPr/>
        </p:nvSpPr>
        <p:spPr>
          <a:xfrm>
            <a:off x="1143624" y="4380410"/>
            <a:ext cx="7243559" cy="110598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7175A4-5DBA-07A1-7033-BD119C33CAD6}"/>
              </a:ext>
            </a:extLst>
          </p:cNvPr>
          <p:cNvSpPr/>
          <p:nvPr/>
        </p:nvSpPr>
        <p:spPr>
          <a:xfrm>
            <a:off x="2070643" y="4535740"/>
            <a:ext cx="5475422" cy="5431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943D46-0763-5CC9-C177-5A30AE965361}"/>
              </a:ext>
            </a:extLst>
          </p:cNvPr>
          <p:cNvSpPr/>
          <p:nvPr/>
        </p:nvSpPr>
        <p:spPr>
          <a:xfrm>
            <a:off x="6406662" y="4544296"/>
            <a:ext cx="1138335" cy="5221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78E69C-50B5-6E49-82AC-7C5CC46CC57E}"/>
              </a:ext>
            </a:extLst>
          </p:cNvPr>
          <p:cNvSpPr txBox="1"/>
          <p:nvPr/>
        </p:nvSpPr>
        <p:spPr>
          <a:xfrm>
            <a:off x="6503109" y="4679413"/>
            <a:ext cx="945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CAC2-CB82-DE4E-0957-C8DF2E0A4D2F}"/>
              </a:ext>
            </a:extLst>
          </p:cNvPr>
          <p:cNvSpPr txBox="1"/>
          <p:nvPr/>
        </p:nvSpPr>
        <p:spPr>
          <a:xfrm>
            <a:off x="2140185" y="4670857"/>
            <a:ext cx="29795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소문 낸 </a:t>
            </a:r>
            <a:r>
              <a:rPr lang="en-US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URL</a:t>
            </a:r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을 등록해 주세요</a:t>
            </a:r>
            <a:r>
              <a:rPr lang="en-US" altLang="ko-KR" sz="11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5E9C88-D4ED-BFA7-F2B6-40C9A017AD80}"/>
              </a:ext>
            </a:extLst>
          </p:cNvPr>
          <p:cNvSpPr txBox="1"/>
          <p:nvPr/>
        </p:nvSpPr>
        <p:spPr>
          <a:xfrm>
            <a:off x="2024556" y="5172415"/>
            <a:ext cx="61903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인증 게시글은 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전체공개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</a:rPr>
              <a:t>]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로 작성해야 하며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공유 이미지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</a:rPr>
              <a:t>+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필수태그가 모두 포함되어야 합니다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206940-EEDA-4B70-184C-4F7DEFE1EC4F}"/>
              </a:ext>
            </a:extLst>
          </p:cNvPr>
          <p:cNvSpPr txBox="1"/>
          <p:nvPr/>
        </p:nvSpPr>
        <p:spPr>
          <a:xfrm>
            <a:off x="9518469" y="6207262"/>
            <a:ext cx="2447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참고페이지</a:t>
            </a:r>
            <a:r>
              <a:rPr lang="en-US" altLang="ko-KR" sz="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  <a:p>
            <a:r>
              <a:rPr lang="en-US" altLang="ko-KR" sz="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https://www.megagong.net/s/gong/event/2023/01310016/index.asp</a:t>
            </a:r>
            <a:endParaRPr lang="ko-KR" altLang="en-US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F03F739-4375-3262-BF66-638575AB0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411228"/>
              </p:ext>
            </p:extLst>
          </p:nvPr>
        </p:nvGraphicFramePr>
        <p:xfrm>
          <a:off x="9476174" y="26467"/>
          <a:ext cx="2654423" cy="5921246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클릭 시 하단 필수 태그 자동 복사되며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알럿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 err="1">
                          <a:latin typeface="+mn-ea"/>
                        </a:rPr>
                        <a:t>알럿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문구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)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복사되었습니다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클릭시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이미지 자동 저장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③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클릭시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연결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https://www.instagram.com/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④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클릭시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연결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https://cafe.naver.com/gugrade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⑤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클릭시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연결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https://cafe.naver.com/kts9719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⑥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클릭시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연결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https://cafe.daum.net/9glade/_rec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⑦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클릭시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연결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https://cafe.naver.com/m2school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⑧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클릭시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연결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  <a:hlinkClick r:id="rId5"/>
                        </a:rPr>
                        <a:t>https://section.blog.naver.com/BlogHome.naver?directoryNo=0&amp;currentPage=1&amp;groupId=0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⑨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URL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입력후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등록버튼 누르면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알럿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URL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자동 수집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및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알럿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팝업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pc="-100" baseline="0" dirty="0" err="1">
                          <a:latin typeface="+mn-ea"/>
                        </a:rPr>
                        <a:t>알럿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문구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소문내기 이벤트 참여가 완료되었습니다</a:t>
                      </a:r>
                      <a:r>
                        <a:rPr lang="en-US" altLang="ko-KR" sz="900" dirty="0"/>
                        <a:t>!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F5795AD-C46E-FE14-CC4A-832C158DDA99}"/>
              </a:ext>
            </a:extLst>
          </p:cNvPr>
          <p:cNvSpPr txBox="1"/>
          <p:nvPr/>
        </p:nvSpPr>
        <p:spPr>
          <a:xfrm>
            <a:off x="4171036" y="1732977"/>
            <a:ext cx="13265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필수태그 복사하기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&gt;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B705EA-6144-1BBA-F63B-4CAD96F81813}"/>
              </a:ext>
            </a:extLst>
          </p:cNvPr>
          <p:cNvSpPr/>
          <p:nvPr/>
        </p:nvSpPr>
        <p:spPr>
          <a:xfrm>
            <a:off x="4171036" y="1728968"/>
            <a:ext cx="1326547" cy="2406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88C4D68-5F0D-D9D7-5EEC-237E9955174D}"/>
              </a:ext>
            </a:extLst>
          </p:cNvPr>
          <p:cNvSpPr/>
          <p:nvPr/>
        </p:nvSpPr>
        <p:spPr>
          <a:xfrm>
            <a:off x="4073689" y="16704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6E8278-3939-770D-EAC3-24A36AFF4D07}"/>
              </a:ext>
            </a:extLst>
          </p:cNvPr>
          <p:cNvSpPr/>
          <p:nvPr/>
        </p:nvSpPr>
        <p:spPr>
          <a:xfrm>
            <a:off x="3940278" y="2464697"/>
            <a:ext cx="1557305" cy="2406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9E6DADE-834E-44CA-7C32-0702D6879592}"/>
              </a:ext>
            </a:extLst>
          </p:cNvPr>
          <p:cNvSpPr/>
          <p:nvPr/>
        </p:nvSpPr>
        <p:spPr>
          <a:xfrm>
            <a:off x="3842931" y="24061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92527B-F102-7F2F-B4D7-2D3C24A4E3E5}"/>
              </a:ext>
            </a:extLst>
          </p:cNvPr>
          <p:cNvSpPr/>
          <p:nvPr/>
        </p:nvSpPr>
        <p:spPr>
          <a:xfrm>
            <a:off x="1922545" y="3079984"/>
            <a:ext cx="1829261" cy="4702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8DAD3A-F611-F473-0176-4B043808226C}"/>
              </a:ext>
            </a:extLst>
          </p:cNvPr>
          <p:cNvSpPr/>
          <p:nvPr/>
        </p:nvSpPr>
        <p:spPr>
          <a:xfrm>
            <a:off x="1825198" y="30214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68B6E8-409E-0EFF-0E3F-9AB52AC34B21}"/>
              </a:ext>
            </a:extLst>
          </p:cNvPr>
          <p:cNvSpPr/>
          <p:nvPr/>
        </p:nvSpPr>
        <p:spPr>
          <a:xfrm>
            <a:off x="3872038" y="3065394"/>
            <a:ext cx="1829261" cy="4702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555F6F7-6B23-7C97-2F48-3F5231F03459}"/>
              </a:ext>
            </a:extLst>
          </p:cNvPr>
          <p:cNvSpPr/>
          <p:nvPr/>
        </p:nvSpPr>
        <p:spPr>
          <a:xfrm>
            <a:off x="3774691" y="30068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506974E-E4F0-844A-90AF-C5CFED6F4D40}"/>
              </a:ext>
            </a:extLst>
          </p:cNvPr>
          <p:cNvSpPr/>
          <p:nvPr/>
        </p:nvSpPr>
        <p:spPr>
          <a:xfrm>
            <a:off x="5774037" y="3060814"/>
            <a:ext cx="1829261" cy="4702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BA74337-A924-0372-2038-F6EB7ED1732A}"/>
              </a:ext>
            </a:extLst>
          </p:cNvPr>
          <p:cNvSpPr/>
          <p:nvPr/>
        </p:nvSpPr>
        <p:spPr>
          <a:xfrm>
            <a:off x="5676690" y="300225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36A9054-62B8-21DE-257A-4027146CFFFD}"/>
              </a:ext>
            </a:extLst>
          </p:cNvPr>
          <p:cNvSpPr/>
          <p:nvPr/>
        </p:nvSpPr>
        <p:spPr>
          <a:xfrm>
            <a:off x="1915510" y="3623332"/>
            <a:ext cx="1829261" cy="4702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707E5CA-D6F3-3FDC-651D-1C5B3A4F0692}"/>
              </a:ext>
            </a:extLst>
          </p:cNvPr>
          <p:cNvSpPr/>
          <p:nvPr/>
        </p:nvSpPr>
        <p:spPr>
          <a:xfrm>
            <a:off x="1818163" y="35647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D68203-F40D-A9C8-E637-0A3ED461A992}"/>
              </a:ext>
            </a:extLst>
          </p:cNvPr>
          <p:cNvSpPr/>
          <p:nvPr/>
        </p:nvSpPr>
        <p:spPr>
          <a:xfrm>
            <a:off x="3872038" y="3616778"/>
            <a:ext cx="1829261" cy="4702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AC2A79-5949-C760-029B-F4F0AE2EC48C}"/>
              </a:ext>
            </a:extLst>
          </p:cNvPr>
          <p:cNvSpPr/>
          <p:nvPr/>
        </p:nvSpPr>
        <p:spPr>
          <a:xfrm>
            <a:off x="3774691" y="35582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14AA016-F834-2C15-0DB3-DB9698288A25}"/>
              </a:ext>
            </a:extLst>
          </p:cNvPr>
          <p:cNvSpPr/>
          <p:nvPr/>
        </p:nvSpPr>
        <p:spPr>
          <a:xfrm>
            <a:off x="5785390" y="3594161"/>
            <a:ext cx="1829261" cy="4702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4CD283E-9874-93F6-FC0A-63E87DA1AA7D}"/>
              </a:ext>
            </a:extLst>
          </p:cNvPr>
          <p:cNvSpPr/>
          <p:nvPr/>
        </p:nvSpPr>
        <p:spPr>
          <a:xfrm>
            <a:off x="5688043" y="35356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F18F459-F74E-BDB2-150F-2DA184DD51D8}"/>
              </a:ext>
            </a:extLst>
          </p:cNvPr>
          <p:cNvSpPr/>
          <p:nvPr/>
        </p:nvSpPr>
        <p:spPr>
          <a:xfrm>
            <a:off x="2012857" y="4454647"/>
            <a:ext cx="5590441" cy="6659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8960903-3A66-6946-492D-A2637A41DFD5}"/>
              </a:ext>
            </a:extLst>
          </p:cNvPr>
          <p:cNvSpPr/>
          <p:nvPr/>
        </p:nvSpPr>
        <p:spPr>
          <a:xfrm>
            <a:off x="1915510" y="43960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79726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019A-08BA-B8C1-DF60-AF0CA06B837E}"/>
              </a:ext>
            </a:extLst>
          </p:cNvPr>
          <p:cNvSpPr/>
          <p:nvPr/>
        </p:nvSpPr>
        <p:spPr>
          <a:xfrm>
            <a:off x="43542" y="209839"/>
            <a:ext cx="9370424" cy="447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A3B8A-C11B-E02B-3E5B-5C5C42912CF3}"/>
              </a:ext>
            </a:extLst>
          </p:cNvPr>
          <p:cNvSpPr txBox="1"/>
          <p:nvPr/>
        </p:nvSpPr>
        <p:spPr>
          <a:xfrm>
            <a:off x="3356869" y="306837"/>
            <a:ext cx="27437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이벤트 유의사항을 </a:t>
            </a:r>
            <a:r>
              <a:rPr lang="ko-KR" altLang="en-US" sz="1050" b="1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꼭 확인해주세요</a:t>
            </a:r>
            <a:r>
              <a:rPr lang="ko-KR" altLang="en-US" sz="105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7F2A9-E435-646D-3A8D-8AE4672A781B}"/>
              </a:ext>
            </a:extLst>
          </p:cNvPr>
          <p:cNvSpPr txBox="1"/>
          <p:nvPr/>
        </p:nvSpPr>
        <p:spPr>
          <a:xfrm>
            <a:off x="492124" y="908269"/>
            <a:ext cx="8373201" cy="265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소문내기 이벤트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이벤트 기간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2023.02.23(</a:t>
            </a:r>
            <a:r>
              <a:rPr lang="ko-KR" altLang="en-US" sz="800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목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 ~ 2023.03.10(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당첨자 발표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2023.03.14(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미래인재고시학원 홈페이지 내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미래공지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에 공지 예정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상품 지급일 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: 2023.03.15(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부터 순차적으로 발송 예정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이벤트 상품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가나초콜릿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마일드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전원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유의사항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: 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소문내기 이미지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URL,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필수태그가 포함되지 않은 게시글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당첨자 선정 당시 삭제된 게시글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비공개 게시글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URL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은 이벤트 당첨에서 제외될 수 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이벤트 기간 외에 게시글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URL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은 인정되지 않습니다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이벤트 경품의 경우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기프티콘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형태로 지급되며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모바일로 발송됩니다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3/15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기준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회원정보 상에 휴대폰 번호가 없을 경우 경품이 발송되지 않으며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회원정보 오류로 인한 재발송은 불가능하니 반드시 본인의 회원정보를 확인해 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SMS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수신 동의가 되어 있지 않을 시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경품 발송 대상자에서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제외되오니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반드시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SMS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수신에 동의해 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 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기프티콘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혜택의 경우 유효기간 만료 시 재발송이 되지 않으므로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사용기한을 꼭 확인해주세요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중복 당첨으로 판단될 시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휴대폰번호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아이디 유사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당첨 후에도 상품은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회만 발송됩니다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부정적인 방법으로 참여 시 이벤트 참여가 무효 처리되며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경품 발송 전 회원 탈퇴 시에는 경품 지급이 불가합니다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C6DEC6-863E-27B8-E816-7F7E3F84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455512"/>
              </p:ext>
            </p:extLst>
          </p:nvPr>
        </p:nvGraphicFramePr>
        <p:xfrm>
          <a:off x="9476174" y="26467"/>
          <a:ext cx="2654423" cy="307970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34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A7D249-F23F-0272-DF27-FA48EA1F9DC2}"/>
              </a:ext>
            </a:extLst>
          </p:cNvPr>
          <p:cNvSpPr txBox="1"/>
          <p:nvPr/>
        </p:nvSpPr>
        <p:spPr>
          <a:xfrm>
            <a:off x="272409" y="417329"/>
            <a:ext cx="9086195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000" b="1" i="0" dirty="0">
                <a:solidFill>
                  <a:srgbClr val="333333"/>
                </a:solidFill>
                <a:effectLst/>
                <a:latin typeface="+mj-lt"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j-lt"/>
              </a:rPr>
              <a:t>다운로드 이미지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j-lt"/>
              </a:rPr>
              <a:t>]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2808A9-8D0F-7392-A4E1-38C874576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00683"/>
              </p:ext>
            </p:extLst>
          </p:nvPr>
        </p:nvGraphicFramePr>
        <p:xfrm>
          <a:off x="9476174" y="17756"/>
          <a:ext cx="2654423" cy="245351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latin typeface="+mn-ea"/>
                        </a:rPr>
                        <a:t>인스타그램 게시용 이미지</a:t>
                      </a:r>
                      <a:endParaRPr lang="en-US" altLang="ko-KR" sz="800" b="1" spc="0" dirty="0">
                        <a:latin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spc="0" dirty="0">
                          <a:latin typeface="+mn-ea"/>
                        </a:rPr>
                        <a:t>파일형식 </a:t>
                      </a:r>
                      <a:r>
                        <a:rPr lang="en-US" altLang="ko-KR" sz="800" spc="0" dirty="0">
                          <a:latin typeface="+mn-ea"/>
                        </a:rPr>
                        <a:t>: </a:t>
                      </a:r>
                      <a:r>
                        <a:rPr lang="en-US" altLang="ko-KR" sz="800" spc="0" dirty="0" err="1">
                          <a:latin typeface="+mn-ea"/>
                        </a:rPr>
                        <a:t>png</a:t>
                      </a:r>
                      <a:endParaRPr lang="en-US" altLang="ko-KR" sz="800" spc="0" dirty="0">
                        <a:latin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spc="0" dirty="0">
                          <a:latin typeface="+mn-ea"/>
                        </a:rPr>
                        <a:t>사이즈</a:t>
                      </a:r>
                      <a:r>
                        <a:rPr lang="en-US" altLang="ko-KR" sz="800" spc="0" dirty="0">
                          <a:latin typeface="+mn-ea"/>
                        </a:rPr>
                        <a:t>: 1:1 </a:t>
                      </a:r>
                      <a:r>
                        <a:rPr lang="ko-KR" altLang="en-US" sz="800" spc="0" dirty="0">
                          <a:latin typeface="+mn-ea"/>
                        </a:rPr>
                        <a:t>정방형 </a:t>
                      </a:r>
                      <a:r>
                        <a:rPr lang="en-US" altLang="ko-KR" sz="800" spc="0" dirty="0">
                          <a:latin typeface="+mn-ea"/>
                        </a:rPr>
                        <a:t>(1080*1080px)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spc="0" dirty="0">
                          <a:latin typeface="+mn-ea"/>
                        </a:rPr>
                        <a:t>디자인은 홍보페이지 상단</a:t>
                      </a:r>
                      <a:r>
                        <a:rPr lang="en-US" altLang="ko-KR" sz="800" spc="0" dirty="0">
                          <a:latin typeface="+mn-ea"/>
                        </a:rPr>
                        <a:t>(3p)</a:t>
                      </a:r>
                      <a:r>
                        <a:rPr lang="ko-KR" altLang="en-US" sz="800" spc="0" dirty="0">
                          <a:latin typeface="+mn-ea"/>
                        </a:rPr>
                        <a:t>와 동일</a:t>
                      </a:r>
                      <a:endParaRPr lang="en-US" altLang="ko-KR" sz="800" spc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b="0" spc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b="0" spc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spc="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5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5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EACAD2-B0A2-DED3-0CEE-CE12AC30B231}"/>
              </a:ext>
            </a:extLst>
          </p:cNvPr>
          <p:cNvSpPr/>
          <p:nvPr/>
        </p:nvSpPr>
        <p:spPr>
          <a:xfrm>
            <a:off x="358217" y="710743"/>
            <a:ext cx="7766880" cy="552454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482225-9A48-7D3F-564E-46C8816DC0E9}"/>
              </a:ext>
            </a:extLst>
          </p:cNvPr>
          <p:cNvGrpSpPr/>
          <p:nvPr/>
        </p:nvGrpSpPr>
        <p:grpSpPr>
          <a:xfrm>
            <a:off x="817879" y="4482748"/>
            <a:ext cx="1518830" cy="1453695"/>
            <a:chOff x="968709" y="4482748"/>
            <a:chExt cx="1518830" cy="145369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9501339-E762-3439-083E-E5D0CCCB8C2E}"/>
                </a:ext>
              </a:extLst>
            </p:cNvPr>
            <p:cNvSpPr/>
            <p:nvPr/>
          </p:nvSpPr>
          <p:spPr>
            <a:xfrm>
              <a:off x="974915" y="4482748"/>
              <a:ext cx="1506419" cy="1453695"/>
            </a:xfrm>
            <a:prstGeom prst="roundRect">
              <a:avLst>
                <a:gd name="adj" fmla="val 611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79D3FC-308A-E131-E644-C2C31C3F4948}"/>
                </a:ext>
              </a:extLst>
            </p:cNvPr>
            <p:cNvSpPr txBox="1"/>
            <p:nvPr/>
          </p:nvSpPr>
          <p:spPr>
            <a:xfrm>
              <a:off x="1067600" y="5087311"/>
              <a:ext cx="13210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추론형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실전모의고사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특강</a:t>
              </a:r>
              <a:endParaRPr lang="en-US" altLang="ko-KR" sz="1400" b="1" dirty="0"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C74C5E-52B8-CA41-D01C-7566A5DA49E2}"/>
                </a:ext>
              </a:extLst>
            </p:cNvPr>
            <p:cNvSpPr txBox="1"/>
            <p:nvPr/>
          </p:nvSpPr>
          <p:spPr>
            <a:xfrm>
              <a:off x="968709" y="4624523"/>
              <a:ext cx="15188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국어 </a:t>
              </a:r>
              <a:r>
                <a:rPr lang="en-US" altLang="ko-KR" sz="1400" b="1" dirty="0">
                  <a:latin typeface="+mn-ea"/>
                </a:rPr>
                <a:t>&amp; </a:t>
              </a:r>
              <a:r>
                <a:rPr lang="ko-KR" altLang="en-US" sz="1400" b="1" dirty="0">
                  <a:latin typeface="+mn-ea"/>
                </a:rPr>
                <a:t>영어</a:t>
              </a:r>
              <a:endParaRPr lang="en-US" altLang="ko-KR" sz="1400" b="1" dirty="0">
                <a:latin typeface="+mn-ea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3436299-126A-E96F-3A9A-8E1AE21BD208}"/>
                </a:ext>
              </a:extLst>
            </p:cNvPr>
            <p:cNvCxnSpPr>
              <a:cxnSpLocks/>
            </p:cNvCxnSpPr>
            <p:nvPr/>
          </p:nvCxnSpPr>
          <p:spPr>
            <a:xfrm>
              <a:off x="1172785" y="4949718"/>
              <a:ext cx="11106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F0460F-03EC-AA45-B722-610283F5E044}"/>
              </a:ext>
            </a:extLst>
          </p:cNvPr>
          <p:cNvGrpSpPr/>
          <p:nvPr/>
        </p:nvGrpSpPr>
        <p:grpSpPr>
          <a:xfrm>
            <a:off x="2687257" y="4500165"/>
            <a:ext cx="1518830" cy="1453695"/>
            <a:chOff x="3001446" y="4500165"/>
            <a:chExt cx="1518830" cy="145369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269E90-3FC5-6F8A-A0D0-EDEE0D06ED19}"/>
                </a:ext>
              </a:extLst>
            </p:cNvPr>
            <p:cNvSpPr/>
            <p:nvPr/>
          </p:nvSpPr>
          <p:spPr>
            <a:xfrm>
              <a:off x="3007652" y="4500165"/>
              <a:ext cx="1506419" cy="1453695"/>
            </a:xfrm>
            <a:prstGeom prst="roundRect">
              <a:avLst>
                <a:gd name="adj" fmla="val 611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353871-2EA0-D086-4462-BCC15AB2995F}"/>
                </a:ext>
              </a:extLst>
            </p:cNvPr>
            <p:cNvSpPr txBox="1"/>
            <p:nvPr/>
          </p:nvSpPr>
          <p:spPr>
            <a:xfrm>
              <a:off x="3007652" y="5104728"/>
              <a:ext cx="15064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최신판례 및</a:t>
              </a:r>
              <a:r>
                <a:rPr lang="en-US" altLang="ko-KR" sz="1400" b="1" dirty="0">
                  <a:latin typeface="+mn-ea"/>
                </a:rPr>
                <a:t> </a:t>
              </a:r>
            </a:p>
            <a:p>
              <a:pPr algn="ctr"/>
              <a:r>
                <a:rPr lang="ko-KR" altLang="en-US" sz="1400" b="1" dirty="0">
                  <a:latin typeface="+mn-ea"/>
                </a:rPr>
                <a:t>출제 유력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엄선</a:t>
              </a:r>
              <a:r>
                <a:rPr lang="en-US" altLang="ko-KR" sz="1400" b="1" dirty="0">
                  <a:latin typeface="+mn-ea"/>
                </a:rPr>
                <a:t> </a:t>
              </a:r>
              <a:r>
                <a:rPr lang="ko-KR" altLang="en-US" sz="1400" b="1" dirty="0">
                  <a:latin typeface="+mn-ea"/>
                </a:rPr>
                <a:t>지문 </a:t>
              </a:r>
              <a:r>
                <a:rPr lang="en-US" altLang="ko-KR" sz="1400" b="1" dirty="0">
                  <a:latin typeface="+mn-ea"/>
                </a:rPr>
                <a:t>200</a:t>
              </a:r>
              <a:r>
                <a:rPr lang="ko-KR" altLang="en-US" sz="1400" b="1" dirty="0">
                  <a:latin typeface="+mn-ea"/>
                </a:rPr>
                <a:t>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185606-8B46-1322-3B80-3EE6E5DF6CB0}"/>
                </a:ext>
              </a:extLst>
            </p:cNvPr>
            <p:cNvSpPr txBox="1"/>
            <p:nvPr/>
          </p:nvSpPr>
          <p:spPr>
            <a:xfrm>
              <a:off x="3001446" y="4634385"/>
              <a:ext cx="15188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행정법</a:t>
              </a:r>
              <a:endParaRPr lang="en-US" altLang="ko-KR" sz="1400" b="1" dirty="0">
                <a:latin typeface="+mn-ea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0F892C-59B3-4937-87BF-7F75F07A2886}"/>
                </a:ext>
              </a:extLst>
            </p:cNvPr>
            <p:cNvCxnSpPr>
              <a:cxnSpLocks/>
            </p:cNvCxnSpPr>
            <p:nvPr/>
          </p:nvCxnSpPr>
          <p:spPr>
            <a:xfrm>
              <a:off x="3205522" y="4959580"/>
              <a:ext cx="11106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7AE0B1-1CB7-B3BC-0A4D-D2EC3FE9B785}"/>
              </a:ext>
            </a:extLst>
          </p:cNvPr>
          <p:cNvGrpSpPr/>
          <p:nvPr/>
        </p:nvGrpSpPr>
        <p:grpSpPr>
          <a:xfrm>
            <a:off x="4556636" y="4500165"/>
            <a:ext cx="1518830" cy="1453695"/>
            <a:chOff x="4707466" y="4500165"/>
            <a:chExt cx="1518830" cy="145369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1CA8DD3-58AE-5826-1779-1C8C6034AF01}"/>
                </a:ext>
              </a:extLst>
            </p:cNvPr>
            <p:cNvSpPr/>
            <p:nvPr/>
          </p:nvSpPr>
          <p:spPr>
            <a:xfrm>
              <a:off x="4713672" y="4500165"/>
              <a:ext cx="1506419" cy="1453695"/>
            </a:xfrm>
            <a:prstGeom prst="roundRect">
              <a:avLst>
                <a:gd name="adj" fmla="val 611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AA1318-D7D0-22F0-653C-73745ACCD6C3}"/>
                </a:ext>
              </a:extLst>
            </p:cNvPr>
            <p:cNvSpPr txBox="1"/>
            <p:nvPr/>
          </p:nvSpPr>
          <p:spPr>
            <a:xfrm>
              <a:off x="4806358" y="5132943"/>
              <a:ext cx="13210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꼭</a:t>
              </a:r>
              <a:r>
                <a:rPr lang="en-US" altLang="ko-KR" sz="1400" b="1" dirty="0">
                  <a:latin typeface="+mn-ea"/>
                </a:rPr>
                <a:t>.</a:t>
              </a:r>
              <a:r>
                <a:rPr lang="ko-KR" altLang="en-US" sz="1400" b="1" dirty="0">
                  <a:latin typeface="+mn-ea"/>
                </a:rPr>
                <a:t>알</a:t>
              </a:r>
              <a:r>
                <a:rPr lang="en-US" altLang="ko-KR" sz="1400" b="1" dirty="0">
                  <a:latin typeface="+mn-ea"/>
                </a:rPr>
                <a:t>.</a:t>
              </a:r>
              <a:r>
                <a:rPr lang="ko-KR" altLang="en-US" sz="1400" b="1" dirty="0">
                  <a:latin typeface="+mn-ea"/>
                </a:rPr>
                <a:t>기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>
                  <a:latin typeface="+mn-ea"/>
                </a:rPr>
                <a:t>꼭 알아야할 기출 엄선</a:t>
              </a:r>
              <a:r>
                <a:rPr lang="en-US" altLang="ko-KR" sz="800" dirty="0">
                  <a:latin typeface="+mn-ea"/>
                </a:rPr>
                <a:t>)</a:t>
              </a:r>
            </a:p>
            <a:p>
              <a:pPr algn="ctr"/>
              <a:r>
                <a:rPr lang="en-US" altLang="ko-KR" sz="1400" b="1" dirty="0">
                  <a:latin typeface="+mn-ea"/>
                </a:rPr>
                <a:t>200</a:t>
              </a:r>
              <a:r>
                <a:rPr lang="ko-KR" altLang="en-US" sz="1400" b="1" dirty="0">
                  <a:latin typeface="+mn-ea"/>
                </a:rPr>
                <a:t>제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D7A1F2-114A-C58B-EC4A-4D456EB48D44}"/>
                </a:ext>
              </a:extLst>
            </p:cNvPr>
            <p:cNvSpPr txBox="1"/>
            <p:nvPr/>
          </p:nvSpPr>
          <p:spPr>
            <a:xfrm>
              <a:off x="4707466" y="4655035"/>
              <a:ext cx="15188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행정학</a:t>
              </a:r>
              <a:endParaRPr lang="en-US" altLang="ko-KR" sz="1400" b="1" dirty="0">
                <a:latin typeface="+mn-ea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45E1E3E-2683-23B9-D0DC-44CAC4C99DFD}"/>
                </a:ext>
              </a:extLst>
            </p:cNvPr>
            <p:cNvCxnSpPr>
              <a:cxnSpLocks/>
            </p:cNvCxnSpPr>
            <p:nvPr/>
          </p:nvCxnSpPr>
          <p:spPr>
            <a:xfrm>
              <a:off x="4911542" y="4980230"/>
              <a:ext cx="11106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3C38AF-F4CC-D978-D1F4-30A23A3D80AF}"/>
              </a:ext>
            </a:extLst>
          </p:cNvPr>
          <p:cNvSpPr txBox="1"/>
          <p:nvPr/>
        </p:nvSpPr>
        <p:spPr>
          <a:xfrm>
            <a:off x="868069" y="1863368"/>
            <a:ext cx="69248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국가직</a:t>
            </a:r>
            <a:r>
              <a:rPr lang="ko-KR" altLang="en-US" sz="4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시험 전 공개하는 </a:t>
            </a:r>
            <a:endParaRPr lang="en-US" altLang="ko-KR" sz="44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/>
            <a:r>
              <a:rPr lang="en-US" altLang="ko-KR" sz="4400" i="1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Top Secret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B88EF-AB7F-44BB-83D5-0494F2ECFCAB}"/>
              </a:ext>
            </a:extLst>
          </p:cNvPr>
          <p:cNvSpPr txBox="1"/>
          <p:nvPr/>
        </p:nvSpPr>
        <p:spPr>
          <a:xfrm>
            <a:off x="868069" y="1004157"/>
            <a:ext cx="692481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반</a:t>
            </a:r>
            <a:r>
              <a:rPr lang="en-US" altLang="ko-KR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  <a:r>
              <a:rPr lang="ko-KR" altLang="en-US" sz="4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드</a:t>
            </a:r>
            <a:r>
              <a:rPr lang="en-US" altLang="ko-KR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  <a:r>
              <a:rPr lang="ko-KR" altLang="en-US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시 나온다</a:t>
            </a:r>
            <a:r>
              <a:rPr lang="en-US" altLang="ko-KR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! </a:t>
            </a:r>
          </a:p>
          <a:p>
            <a:endParaRPr lang="en-US" altLang="ko-KR" sz="28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36C9D-3889-4164-5865-9E976DE1C5F2}"/>
              </a:ext>
            </a:extLst>
          </p:cNvPr>
          <p:cNvSpPr txBox="1"/>
          <p:nvPr/>
        </p:nvSpPr>
        <p:spPr>
          <a:xfrm>
            <a:off x="1690047" y="3627552"/>
            <a:ext cx="5280859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9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급 </a:t>
            </a:r>
            <a:r>
              <a:rPr lang="ko-KR" altLang="en-US" sz="20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국가직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대비 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파이널 </a:t>
            </a:r>
            <a:r>
              <a:rPr lang="ko-KR" altLang="en-US" sz="20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무료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특강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en-US" altLang="ko-KR" sz="2000" b="1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A34670-84FA-782E-AD04-307039A11E86}"/>
              </a:ext>
            </a:extLst>
          </p:cNvPr>
          <p:cNvSpPr/>
          <p:nvPr/>
        </p:nvSpPr>
        <p:spPr>
          <a:xfrm>
            <a:off x="6364143" y="4500165"/>
            <a:ext cx="1506419" cy="1453695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2CA883-2231-6FA8-0F11-A847D98A26E8}"/>
              </a:ext>
            </a:extLst>
          </p:cNvPr>
          <p:cNvSpPr txBox="1"/>
          <p:nvPr/>
        </p:nvSpPr>
        <p:spPr>
          <a:xfrm>
            <a:off x="6349117" y="4749958"/>
            <a:ext cx="1506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언어과목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추론형 문항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기출문제집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특별 제공</a:t>
            </a:r>
          </a:p>
        </p:txBody>
      </p:sp>
    </p:spTree>
    <p:extLst>
      <p:ext uri="{BB962C8B-B14F-4D97-AF65-F5344CB8AC3E}">
        <p14:creationId xmlns:p14="http://schemas.microsoft.com/office/powerpoint/2010/main" val="164630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113710-A807-BD56-5ABC-5E8D96DCD77E}"/>
              </a:ext>
            </a:extLst>
          </p:cNvPr>
          <p:cNvSpPr txBox="1"/>
          <p:nvPr/>
        </p:nvSpPr>
        <p:spPr>
          <a:xfrm>
            <a:off x="279943" y="4384335"/>
            <a:ext cx="893918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</a:rPr>
              <a:t>예시</a:t>
            </a:r>
            <a:endParaRPr lang="en-US" altLang="ko-KR" sz="10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04A606-9B7A-2483-5DAE-D0FB3C9B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40" y="4754465"/>
            <a:ext cx="5011966" cy="181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27AC4-1F38-1461-FC82-618421D1A0B9}"/>
              </a:ext>
            </a:extLst>
          </p:cNvPr>
          <p:cNvSpPr txBox="1"/>
          <p:nvPr/>
        </p:nvSpPr>
        <p:spPr>
          <a:xfrm>
            <a:off x="272409" y="405981"/>
            <a:ext cx="90861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b="1" i="0" dirty="0">
                <a:solidFill>
                  <a:srgbClr val="333333"/>
                </a:solidFill>
                <a:effectLst/>
                <a:latin typeface="+mj-lt"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j-lt"/>
              </a:rPr>
              <a:t>메인 상단 롤링 배너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j-lt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0D797-7A77-96D2-10E8-3FF2741375A1}"/>
              </a:ext>
            </a:extLst>
          </p:cNvPr>
          <p:cNvSpPr txBox="1"/>
          <p:nvPr/>
        </p:nvSpPr>
        <p:spPr>
          <a:xfrm>
            <a:off x="1664092" y="405981"/>
            <a:ext cx="6097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https://www.miraeij.com/gosi/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FCC04-817E-22C6-6F4B-BA65AE6B41E4}"/>
              </a:ext>
            </a:extLst>
          </p:cNvPr>
          <p:cNvSpPr/>
          <p:nvPr/>
        </p:nvSpPr>
        <p:spPr>
          <a:xfrm>
            <a:off x="346040" y="677707"/>
            <a:ext cx="8733655" cy="3256384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9210F-12C3-9464-DA2A-C82F854B1FAE}"/>
              </a:ext>
            </a:extLst>
          </p:cNvPr>
          <p:cNvSpPr txBox="1"/>
          <p:nvPr/>
        </p:nvSpPr>
        <p:spPr>
          <a:xfrm>
            <a:off x="2335250" y="1165475"/>
            <a:ext cx="4660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+mn-ea"/>
              </a:rPr>
              <a:t>국가직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급 </a:t>
            </a:r>
            <a:r>
              <a:rPr lang="en-US" altLang="ko-KR" sz="1400" dirty="0">
                <a:latin typeface="+mn-ea"/>
              </a:rPr>
              <a:t>D-00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E9F672-2208-E13A-4C80-AC5A66DA645D}"/>
              </a:ext>
            </a:extLst>
          </p:cNvPr>
          <p:cNvSpPr/>
          <p:nvPr/>
        </p:nvSpPr>
        <p:spPr>
          <a:xfrm>
            <a:off x="2335250" y="1038405"/>
            <a:ext cx="4660655" cy="5339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E0C154-00FA-E5F6-0767-DAEDE8CDA567}"/>
              </a:ext>
            </a:extLst>
          </p:cNvPr>
          <p:cNvSpPr/>
          <p:nvPr/>
        </p:nvSpPr>
        <p:spPr>
          <a:xfrm>
            <a:off x="2215328" y="910413"/>
            <a:ext cx="4925133" cy="7369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18D899D-F52E-2BD9-2639-940D3F24BA1D}"/>
              </a:ext>
            </a:extLst>
          </p:cNvPr>
          <p:cNvSpPr/>
          <p:nvPr/>
        </p:nvSpPr>
        <p:spPr>
          <a:xfrm>
            <a:off x="2125328" y="8225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4DC52E5-0358-BB56-11EB-9FDED8425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05639"/>
              </p:ext>
            </p:extLst>
          </p:nvPr>
        </p:nvGraphicFramePr>
        <p:xfrm>
          <a:off x="9476174" y="26467"/>
          <a:ext cx="2654423" cy="3428808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b="1" spc="-100" baseline="0" dirty="0">
                          <a:latin typeface="+mn-ea"/>
                        </a:rPr>
                        <a:t>* </a:t>
                      </a:r>
                      <a:r>
                        <a:rPr lang="ko-KR" altLang="en-US" sz="800" b="1" spc="-100" baseline="0" dirty="0">
                          <a:latin typeface="+mn-ea"/>
                        </a:rPr>
                        <a:t>파이널 대비 특강이므로</a:t>
                      </a:r>
                      <a:r>
                        <a:rPr lang="en-US" altLang="ko-KR" sz="800" b="1" spc="-10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1" spc="-100" baseline="0" dirty="0">
                          <a:latin typeface="+mn-ea"/>
                        </a:rPr>
                        <a:t>강한 느낌의 디자인 요청 </a:t>
                      </a:r>
                      <a:r>
                        <a:rPr lang="en-US" altLang="ko-KR" sz="800" b="1" spc="-100" baseline="0" dirty="0">
                          <a:latin typeface="+mn-ea"/>
                        </a:rPr>
                        <a:t>(</a:t>
                      </a:r>
                      <a:r>
                        <a:rPr lang="ko-KR" altLang="en-US" sz="800" b="1" spc="-100" baseline="0" dirty="0">
                          <a:latin typeface="+mn-ea"/>
                        </a:rPr>
                        <a:t>날카로운 느낌의 폰트</a:t>
                      </a:r>
                      <a:r>
                        <a:rPr lang="en-US" altLang="ko-KR" sz="800" b="1" spc="-10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1" spc="-100" baseline="0" dirty="0">
                          <a:latin typeface="+mn-ea"/>
                        </a:rPr>
                        <a:t>어두운 배경컬러 등 사용 요청</a:t>
                      </a:r>
                      <a:r>
                        <a:rPr lang="en-US" altLang="ko-KR" sz="800" b="1" spc="-100" baseline="0" dirty="0">
                          <a:latin typeface="+mn-ea"/>
                        </a:rPr>
                        <a:t>)</a:t>
                      </a:r>
                      <a:endParaRPr lang="ko-KR" altLang="en-US" sz="800" b="1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 4/8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기준 자동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카운팅</a:t>
                      </a:r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 코드 추후 전달 예정</a:t>
                      </a: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EBB551-6628-590D-7DC6-161BB424297E}"/>
              </a:ext>
            </a:extLst>
          </p:cNvPr>
          <p:cNvSpPr txBox="1"/>
          <p:nvPr/>
        </p:nvSpPr>
        <p:spPr>
          <a:xfrm>
            <a:off x="1215487" y="2454955"/>
            <a:ext cx="69248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국가직</a:t>
            </a:r>
            <a:r>
              <a:rPr lang="ko-KR" altLang="en-US" sz="4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시험 전 공개하는 </a:t>
            </a:r>
            <a:endParaRPr lang="en-US" altLang="ko-KR" sz="44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/>
            <a:r>
              <a:rPr lang="en-US" altLang="ko-KR" sz="4400" i="1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Top Secret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77318-B787-A723-0263-28E57250D32D}"/>
              </a:ext>
            </a:extLst>
          </p:cNvPr>
          <p:cNvSpPr txBox="1"/>
          <p:nvPr/>
        </p:nvSpPr>
        <p:spPr>
          <a:xfrm>
            <a:off x="1173861" y="1755400"/>
            <a:ext cx="692481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반</a:t>
            </a:r>
            <a:r>
              <a:rPr lang="en-US" altLang="ko-KR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  <a:r>
              <a:rPr lang="ko-KR" altLang="en-US" sz="4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드</a:t>
            </a:r>
            <a:r>
              <a:rPr lang="en-US" altLang="ko-KR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  <a:r>
              <a:rPr lang="ko-KR" altLang="en-US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시 나온다</a:t>
            </a:r>
            <a:r>
              <a:rPr lang="en-US" altLang="ko-KR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! </a:t>
            </a:r>
          </a:p>
          <a:p>
            <a:endParaRPr lang="en-US" altLang="ko-KR" sz="28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18" name="별: 꼭짓점 16개 17">
            <a:extLst>
              <a:ext uri="{FF2B5EF4-FFF2-40B4-BE49-F238E27FC236}">
                <a16:creationId xmlns:a16="http://schemas.microsoft.com/office/drawing/2014/main" id="{ABAC7A84-1C18-39D7-0ADE-79553CCE7AFC}"/>
              </a:ext>
            </a:extLst>
          </p:cNvPr>
          <p:cNvSpPr/>
          <p:nvPr/>
        </p:nvSpPr>
        <p:spPr>
          <a:xfrm rot="20106174">
            <a:off x="7215263" y="1348429"/>
            <a:ext cx="1337323" cy="1337323"/>
          </a:xfrm>
          <a:prstGeom prst="star16">
            <a:avLst>
              <a:gd name="adj" fmla="val 44774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F5FB9-08C3-C9C1-8BB1-532A3350C58B}"/>
              </a:ext>
            </a:extLst>
          </p:cNvPr>
          <p:cNvSpPr txBox="1"/>
          <p:nvPr/>
        </p:nvSpPr>
        <p:spPr>
          <a:xfrm rot="20240335">
            <a:off x="6360173" y="1659410"/>
            <a:ext cx="3047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</a:t>
            </a:r>
            <a:r>
              <a: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</a:t>
            </a:r>
            <a:endParaRPr lang="en-US" altLang="ko-KR" sz="1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r>
              <a: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급 </a:t>
            </a:r>
            <a:r>
              <a:rPr lang="ko-KR" altLang="en-US" sz="1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국가직</a:t>
            </a:r>
            <a:r>
              <a: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대비</a:t>
            </a:r>
            <a:endParaRPr lang="en-US" altLang="ko-KR" sz="1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</a:t>
            </a:r>
            <a:r>
              <a: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파이널 </a:t>
            </a:r>
            <a:r>
              <a:rPr lang="ko-KR" altLang="en-US" sz="12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무료</a:t>
            </a:r>
            <a:r>
              <a: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특강</a:t>
            </a:r>
            <a:r>
              <a:rPr lang="en-US" altLang="ko-KR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2726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D4A33E-E245-1F53-ADE6-BBB02D858454}"/>
              </a:ext>
            </a:extLst>
          </p:cNvPr>
          <p:cNvSpPr txBox="1"/>
          <p:nvPr/>
        </p:nvSpPr>
        <p:spPr>
          <a:xfrm>
            <a:off x="263079" y="249518"/>
            <a:ext cx="9086195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000" b="1" i="0" dirty="0">
                <a:solidFill>
                  <a:srgbClr val="333333"/>
                </a:solidFill>
                <a:effectLst/>
                <a:latin typeface="+mj-lt"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j-lt"/>
              </a:rPr>
              <a:t>하단 </a:t>
            </a:r>
            <a:r>
              <a:rPr lang="ko-KR" altLang="en-US" sz="1000" b="1" i="0" dirty="0" err="1">
                <a:solidFill>
                  <a:srgbClr val="333333"/>
                </a:solidFill>
                <a:effectLst/>
                <a:latin typeface="+mj-lt"/>
              </a:rPr>
              <a:t>핫이슈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ko-KR" altLang="en-US" sz="1000" b="1" i="0" dirty="0" err="1">
                <a:solidFill>
                  <a:srgbClr val="333333"/>
                </a:solidFill>
                <a:effectLst/>
                <a:latin typeface="+mj-lt"/>
              </a:rPr>
              <a:t>베너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j-lt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F187E6-5BC4-6E5B-CDF8-367013C28600}"/>
              </a:ext>
            </a:extLst>
          </p:cNvPr>
          <p:cNvSpPr txBox="1"/>
          <p:nvPr/>
        </p:nvSpPr>
        <p:spPr>
          <a:xfrm>
            <a:off x="9492935" y="249518"/>
            <a:ext cx="2435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[</a:t>
            </a:r>
            <a:r>
              <a:rPr lang="ko-KR" altLang="en-US" sz="800" dirty="0"/>
              <a:t>디자인</a:t>
            </a:r>
            <a:r>
              <a:rPr lang="en-US" altLang="ko-KR" sz="800" dirty="0"/>
              <a:t>]</a:t>
            </a:r>
          </a:p>
          <a:p>
            <a:r>
              <a:rPr lang="ko-KR" altLang="en-US" sz="800" dirty="0"/>
              <a:t>배너가 튈 수 있도록 홈 배경 화이트와 구분되는 배경 컬러로 디자인 요청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A460EA-2380-E977-9DDC-8048E3DBB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08" y="1306286"/>
            <a:ext cx="1318840" cy="1667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029E6-21C3-8461-ED4F-8E38A24D1AED}"/>
              </a:ext>
            </a:extLst>
          </p:cNvPr>
          <p:cNvSpPr txBox="1"/>
          <p:nvPr/>
        </p:nvSpPr>
        <p:spPr>
          <a:xfrm>
            <a:off x="346040" y="1012872"/>
            <a:ext cx="893918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</a:rPr>
              <a:t>예시</a:t>
            </a:r>
            <a:endParaRPr lang="en-US" altLang="ko-KR" sz="10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379F5F-1E43-811A-D8FC-82123E8D6069}"/>
              </a:ext>
            </a:extLst>
          </p:cNvPr>
          <p:cNvSpPr/>
          <p:nvPr/>
        </p:nvSpPr>
        <p:spPr>
          <a:xfrm>
            <a:off x="2354425" y="1306286"/>
            <a:ext cx="3741575" cy="4786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0D75A-F0E3-5517-31D6-33973AA47A04}"/>
              </a:ext>
            </a:extLst>
          </p:cNvPr>
          <p:cNvSpPr txBox="1"/>
          <p:nvPr/>
        </p:nvSpPr>
        <p:spPr>
          <a:xfrm>
            <a:off x="2354425" y="2599185"/>
            <a:ext cx="374157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국가직</a:t>
            </a:r>
            <a:r>
              <a:rPr lang="ko-KR" altLang="en-US" sz="2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시험 전 공개하는 </a:t>
            </a:r>
            <a:endParaRPr lang="en-US" altLang="ko-KR" sz="24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/>
            <a:r>
              <a:rPr lang="en-US" altLang="ko-KR" sz="5400" i="1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Top</a:t>
            </a:r>
          </a:p>
          <a:p>
            <a:pPr algn="ctr"/>
            <a:r>
              <a:rPr lang="en-US" altLang="ko-KR" sz="5400" i="1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Secret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DD06E-74D4-C498-5EC6-B9E4EF7831D4}"/>
              </a:ext>
            </a:extLst>
          </p:cNvPr>
          <p:cNvSpPr txBox="1"/>
          <p:nvPr/>
        </p:nvSpPr>
        <p:spPr>
          <a:xfrm>
            <a:off x="2354425" y="2014410"/>
            <a:ext cx="3741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반</a:t>
            </a:r>
            <a:r>
              <a:rPr lang="en-US" altLang="ko-KR" sz="32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  <a:r>
              <a:rPr lang="ko-KR" altLang="en-US" sz="32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드</a:t>
            </a:r>
            <a:r>
              <a:rPr lang="en-US" altLang="ko-KR" sz="32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  <a:r>
              <a:rPr lang="ko-KR" altLang="en-US" sz="32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시 나온다</a:t>
            </a:r>
            <a:r>
              <a:rPr lang="en-US" altLang="ko-KR" sz="32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!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5A91E-1E37-CFD3-7BE5-4BD15A2A2430}"/>
              </a:ext>
            </a:extLst>
          </p:cNvPr>
          <p:cNvSpPr txBox="1"/>
          <p:nvPr/>
        </p:nvSpPr>
        <p:spPr>
          <a:xfrm>
            <a:off x="2540476" y="4843590"/>
            <a:ext cx="3369472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</a:t>
            </a:r>
            <a:endParaRPr lang="en-US" altLang="ko-KR" sz="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급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국가직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대비</a:t>
            </a:r>
            <a:endParaRPr lang="en-US" altLang="ko-KR" sz="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파이널 </a:t>
            </a:r>
            <a:r>
              <a:rPr lang="ko-KR" altLang="en-US" sz="20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무료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특강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en-US" altLang="ko-KR" sz="2000" b="1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B9A82D-3BCF-B838-76D4-4310DBEE6DB4}"/>
              </a:ext>
            </a:extLst>
          </p:cNvPr>
          <p:cNvSpPr/>
          <p:nvPr/>
        </p:nvSpPr>
        <p:spPr>
          <a:xfrm>
            <a:off x="0" y="-1"/>
            <a:ext cx="12192000" cy="75329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06142-3471-ECD3-8369-9103C7E26924}"/>
              </a:ext>
            </a:extLst>
          </p:cNvPr>
          <p:cNvSpPr txBox="1"/>
          <p:nvPr/>
        </p:nvSpPr>
        <p:spPr>
          <a:xfrm>
            <a:off x="323153" y="14581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스토리 보드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94DC2C6-8564-BD06-ABC4-FF6847920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9"/>
          <a:stretch/>
        </p:blipFill>
        <p:spPr>
          <a:xfrm>
            <a:off x="8491893" y="2830699"/>
            <a:ext cx="1908213" cy="23261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33DEDA-AEC2-A123-C007-354421E9D7B3}"/>
              </a:ext>
            </a:extLst>
          </p:cNvPr>
          <p:cNvSpPr txBox="1"/>
          <p:nvPr/>
        </p:nvSpPr>
        <p:spPr>
          <a:xfrm>
            <a:off x="2459866" y="1366364"/>
            <a:ext cx="16679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헤드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반드시 나온다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국가직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시험 전 공개하는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 Secret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DE3369-4E7D-36F1-8936-2ADD392956F5}"/>
              </a:ext>
            </a:extLst>
          </p:cNvPr>
          <p:cNvSpPr txBox="1"/>
          <p:nvPr/>
        </p:nvSpPr>
        <p:spPr>
          <a:xfrm>
            <a:off x="2459866" y="2824270"/>
            <a:ext cx="1777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확실한 마무리의 중요성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응시생 중 합격은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5%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합격생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5%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여러분이 될 수 있도록 미래인재가 준비한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국가직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 Secret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특강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6318B0-1C26-D530-43E4-8EDA0F4C60BE}"/>
              </a:ext>
            </a:extLst>
          </p:cNvPr>
          <p:cNvSpPr txBox="1"/>
          <p:nvPr/>
        </p:nvSpPr>
        <p:spPr>
          <a:xfrm>
            <a:off x="2421340" y="4309110"/>
            <a:ext cx="2021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[Top Secret 1]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확실하게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추론형 문항을 위한 확실한 전략과 훈련 특강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E05A72-1474-7143-E049-175C867A03AB}"/>
              </a:ext>
            </a:extLst>
          </p:cNvPr>
          <p:cNvSpPr txBox="1"/>
          <p:nvPr/>
        </p:nvSpPr>
        <p:spPr>
          <a:xfrm>
            <a:off x="6474722" y="4309110"/>
            <a:ext cx="18512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[Top Secret 2]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정확하게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난이도 상승하는 전공과목의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핵심만 명확하게 정리하여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고득점을 달성을 도와주는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족집게 특강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E99A2D-FB66-D00D-E841-935662EE7CD2}"/>
              </a:ext>
            </a:extLst>
          </p:cNvPr>
          <p:cNvSpPr txBox="1"/>
          <p:nvPr/>
        </p:nvSpPr>
        <p:spPr>
          <a:xfrm>
            <a:off x="10434841" y="3061656"/>
            <a:ext cx="1851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소문내기 이벤트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179A0-27D8-D6CF-1300-4813BF34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9" y="1195573"/>
            <a:ext cx="1910321" cy="13776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33F37F-AEA9-E5DA-2D66-7CEA85409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21" y="2645421"/>
            <a:ext cx="1910319" cy="13894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4E34C5-7816-4CF8-F7C4-7588E4119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759" y="1183731"/>
            <a:ext cx="1911516" cy="138949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AF9528A-11B1-9A5D-6308-132DAB66C3A3}"/>
              </a:ext>
            </a:extLst>
          </p:cNvPr>
          <p:cNvGrpSpPr/>
          <p:nvPr/>
        </p:nvGrpSpPr>
        <p:grpSpPr>
          <a:xfrm>
            <a:off x="422575" y="4121993"/>
            <a:ext cx="1964030" cy="2634083"/>
            <a:chOff x="-910998" y="4140733"/>
            <a:chExt cx="1964030" cy="263408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6896EBC-D66B-7826-716D-1296024F9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88935" y="4140733"/>
              <a:ext cx="1941967" cy="141536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1364315-6CEC-A1E4-018F-2D370093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10998" y="5377116"/>
              <a:ext cx="1910319" cy="1397700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0BBE9C8-FE4D-7271-A3A8-F103BB8C56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247" y="2519290"/>
            <a:ext cx="1885028" cy="136319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A083F6-3FAC-6B9B-B42B-EA54B58DD716}"/>
              </a:ext>
            </a:extLst>
          </p:cNvPr>
          <p:cNvSpPr/>
          <p:nvPr/>
        </p:nvSpPr>
        <p:spPr>
          <a:xfrm>
            <a:off x="444638" y="4116461"/>
            <a:ext cx="1941967" cy="26396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4E7CFA-6888-A738-38C8-462689C74B20}"/>
              </a:ext>
            </a:extLst>
          </p:cNvPr>
          <p:cNvSpPr/>
          <p:nvPr/>
        </p:nvSpPr>
        <p:spPr>
          <a:xfrm>
            <a:off x="4422029" y="1183731"/>
            <a:ext cx="1941967" cy="26396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9B3C974-763A-D0BB-BB9B-4D1BA10696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8758" y="3936606"/>
            <a:ext cx="1946477" cy="1415797"/>
          </a:xfrm>
          <a:prstGeom prst="rect">
            <a:avLst/>
          </a:prstGeom>
          <a:ln>
            <a:noFill/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23270B0-0287-769C-D5EC-C6ECB00986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923" y="5321486"/>
            <a:ext cx="1949317" cy="141536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77FB1C0D-88BB-246E-855F-8C193B5C6231}"/>
              </a:ext>
            </a:extLst>
          </p:cNvPr>
          <p:cNvSpPr/>
          <p:nvPr/>
        </p:nvSpPr>
        <p:spPr>
          <a:xfrm>
            <a:off x="4424860" y="3908786"/>
            <a:ext cx="1941967" cy="26396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695FF7B-2C63-575B-543B-45DC83827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1893" y="1195573"/>
            <a:ext cx="1896020" cy="1390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B99E432-313F-0C7B-2A35-CA081F79C51E}"/>
              </a:ext>
            </a:extLst>
          </p:cNvPr>
          <p:cNvSpPr txBox="1"/>
          <p:nvPr/>
        </p:nvSpPr>
        <p:spPr>
          <a:xfrm>
            <a:off x="10374285" y="1212475"/>
            <a:ext cx="18512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[Top Secret 3]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완벽하게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한국사 교수님 입성으로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한국사까지 완벽하게 대비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2196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9CCFE-96E3-CE3B-7C85-FFB2BD88AF68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26467"/>
          <a:ext cx="2654423" cy="380147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b="1" spc="-100" baseline="0" dirty="0">
                          <a:latin typeface="+mn-ea"/>
                        </a:rPr>
                        <a:t>* </a:t>
                      </a:r>
                      <a:r>
                        <a:rPr lang="ko-KR" altLang="en-US" sz="800" b="1" spc="-100" baseline="0" dirty="0">
                          <a:latin typeface="+mn-ea"/>
                        </a:rPr>
                        <a:t>파이널 대비 특강이므로</a:t>
                      </a:r>
                      <a:r>
                        <a:rPr lang="en-US" altLang="ko-KR" sz="800" b="1" spc="-10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1" spc="-100" baseline="0" dirty="0">
                          <a:latin typeface="+mn-ea"/>
                        </a:rPr>
                        <a:t>강한 느낌의 디자인 요청 </a:t>
                      </a:r>
                      <a:r>
                        <a:rPr lang="en-US" altLang="ko-KR" sz="800" b="1" spc="-100" baseline="0" dirty="0">
                          <a:latin typeface="+mn-ea"/>
                        </a:rPr>
                        <a:t>(</a:t>
                      </a:r>
                      <a:r>
                        <a:rPr lang="ko-KR" altLang="en-US" sz="800" b="1" spc="-100" baseline="0" dirty="0">
                          <a:latin typeface="+mn-ea"/>
                        </a:rPr>
                        <a:t>날카로운 느낌의 폰트</a:t>
                      </a:r>
                      <a:r>
                        <a:rPr lang="en-US" altLang="ko-KR" sz="800" b="1" spc="-10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1" spc="-100" baseline="0" dirty="0">
                          <a:latin typeface="+mn-ea"/>
                        </a:rPr>
                        <a:t>어두운 배경컬러 등 사용 요청</a:t>
                      </a:r>
                      <a:r>
                        <a:rPr lang="en-US" altLang="ko-KR" sz="800" b="1" spc="-100" baseline="0" dirty="0">
                          <a:latin typeface="+mn-ea"/>
                        </a:rPr>
                        <a:t>)</a:t>
                      </a:r>
                      <a:endParaRPr lang="ko-KR" altLang="en-US" sz="800" b="1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 4/8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기준 자동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카운팅</a:t>
                      </a:r>
                      <a:endParaRPr lang="ko-KR" altLang="en-US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바텀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플로팅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배너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비로그인 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클릭 시 로그인 후 리턴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로그인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: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상품 결제페이지로 이동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 코드 추후 전달 예정</a:t>
                      </a: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FED0199-94C2-A451-DB7D-525AF645267E}"/>
              </a:ext>
            </a:extLst>
          </p:cNvPr>
          <p:cNvSpPr/>
          <p:nvPr/>
        </p:nvSpPr>
        <p:spPr>
          <a:xfrm>
            <a:off x="36528" y="6128214"/>
            <a:ext cx="9377438" cy="729785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3C83BB-FD2A-0DE9-AB3A-B49D6D546EEE}"/>
              </a:ext>
            </a:extLst>
          </p:cNvPr>
          <p:cNvSpPr txBox="1"/>
          <p:nvPr/>
        </p:nvSpPr>
        <p:spPr>
          <a:xfrm>
            <a:off x="2417604" y="390643"/>
            <a:ext cx="4660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국가직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급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D-00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0C824E-B287-0424-BBC5-7AA6E7042B0E}"/>
              </a:ext>
            </a:extLst>
          </p:cNvPr>
          <p:cNvSpPr/>
          <p:nvPr/>
        </p:nvSpPr>
        <p:spPr>
          <a:xfrm>
            <a:off x="2417604" y="330386"/>
            <a:ext cx="4660655" cy="4348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B5055E-0ADF-3B63-28DF-BA4C771F33CA}"/>
              </a:ext>
            </a:extLst>
          </p:cNvPr>
          <p:cNvSpPr/>
          <p:nvPr/>
        </p:nvSpPr>
        <p:spPr>
          <a:xfrm>
            <a:off x="2242613" y="222111"/>
            <a:ext cx="4925133" cy="6598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D0C835-035A-49D4-CA4B-F18C46FF87FC}"/>
              </a:ext>
            </a:extLst>
          </p:cNvPr>
          <p:cNvSpPr/>
          <p:nvPr/>
        </p:nvSpPr>
        <p:spPr>
          <a:xfrm>
            <a:off x="2167795" y="15038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C2971F-A117-6408-2460-BB1E1045B0A6}"/>
              </a:ext>
            </a:extLst>
          </p:cNvPr>
          <p:cNvSpPr/>
          <p:nvPr/>
        </p:nvSpPr>
        <p:spPr>
          <a:xfrm>
            <a:off x="36528" y="6001761"/>
            <a:ext cx="9439646" cy="8996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E58AE1-6F26-1744-2924-9250BBABB411}"/>
              </a:ext>
            </a:extLst>
          </p:cNvPr>
          <p:cNvSpPr/>
          <p:nvPr/>
        </p:nvSpPr>
        <p:spPr>
          <a:xfrm>
            <a:off x="-90000" y="59194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9A5784-81EF-44BD-2A56-712F03A4A186}"/>
              </a:ext>
            </a:extLst>
          </p:cNvPr>
          <p:cNvSpPr txBox="1"/>
          <p:nvPr/>
        </p:nvSpPr>
        <p:spPr>
          <a:xfrm>
            <a:off x="9510017" y="4903726"/>
            <a:ext cx="26536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https://gong.conects.com/gong/promotion/event/2022/national_final</a:t>
            </a:r>
            <a:endParaRPr lang="ko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11E056F-6775-63D6-AF1E-8A3AC66D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702" y="5372559"/>
            <a:ext cx="2243537" cy="14536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E3E7524-8EDF-5613-AF05-A63A3BFE15A2}"/>
              </a:ext>
            </a:extLst>
          </p:cNvPr>
          <p:cNvSpPr txBox="1"/>
          <p:nvPr/>
        </p:nvSpPr>
        <p:spPr>
          <a:xfrm>
            <a:off x="9510017" y="4671895"/>
            <a:ext cx="26536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디자인 참고 페이지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BE217-962A-994B-CC69-84562A3A0E77}"/>
              </a:ext>
            </a:extLst>
          </p:cNvPr>
          <p:cNvSpPr txBox="1"/>
          <p:nvPr/>
        </p:nvSpPr>
        <p:spPr>
          <a:xfrm>
            <a:off x="1285524" y="1839138"/>
            <a:ext cx="69248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국가직</a:t>
            </a:r>
            <a:r>
              <a:rPr lang="ko-KR" altLang="en-US" sz="4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시험 전 공개하는 </a:t>
            </a:r>
            <a:endParaRPr lang="en-US" altLang="ko-KR" sz="44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/>
            <a:r>
              <a:rPr lang="en-US" altLang="ko-KR" sz="4400" i="1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Top Secret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90BA72-263F-954F-47C9-C0BE03295597}"/>
              </a:ext>
            </a:extLst>
          </p:cNvPr>
          <p:cNvSpPr txBox="1"/>
          <p:nvPr/>
        </p:nvSpPr>
        <p:spPr>
          <a:xfrm>
            <a:off x="1285524" y="1087036"/>
            <a:ext cx="692481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반</a:t>
            </a:r>
            <a:r>
              <a:rPr lang="en-US" altLang="ko-KR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  <a:r>
              <a:rPr lang="ko-KR" altLang="en-US" sz="4000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드</a:t>
            </a:r>
            <a:r>
              <a:rPr lang="en-US" altLang="ko-KR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  <a:r>
              <a:rPr lang="ko-KR" altLang="en-US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시 나온다</a:t>
            </a:r>
            <a:r>
              <a:rPr lang="en-US" altLang="ko-KR" sz="4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! </a:t>
            </a:r>
          </a:p>
          <a:p>
            <a:endParaRPr lang="en-US" altLang="ko-KR" sz="28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FF1C6-3B55-3F30-4F2B-9B5D2C5658AA}"/>
              </a:ext>
            </a:extLst>
          </p:cNvPr>
          <p:cNvSpPr txBox="1"/>
          <p:nvPr/>
        </p:nvSpPr>
        <p:spPr>
          <a:xfrm>
            <a:off x="2107502" y="3494443"/>
            <a:ext cx="5280859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2023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9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급 </a:t>
            </a:r>
            <a:r>
              <a:rPr lang="ko-KR" altLang="en-US" sz="20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국가직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대비 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파이널 </a:t>
            </a:r>
            <a:r>
              <a:rPr lang="ko-KR" altLang="en-US" sz="20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무료</a:t>
            </a:r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특강</a:t>
            </a:r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en-US" altLang="ko-KR" sz="2000" b="1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E734519-59EB-FB90-8EFF-DFF9796D1124}"/>
              </a:ext>
            </a:extLst>
          </p:cNvPr>
          <p:cNvSpPr/>
          <p:nvPr/>
        </p:nvSpPr>
        <p:spPr>
          <a:xfrm>
            <a:off x="933970" y="4176878"/>
            <a:ext cx="1506419" cy="1453695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E73301-16A9-8B33-4402-A8D6C44B4616}"/>
              </a:ext>
            </a:extLst>
          </p:cNvPr>
          <p:cNvSpPr txBox="1"/>
          <p:nvPr/>
        </p:nvSpPr>
        <p:spPr>
          <a:xfrm>
            <a:off x="1026655" y="4781441"/>
            <a:ext cx="1321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추론형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실전모의고사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특강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5572D4A-B0AC-AC86-4963-A45248DEF896}"/>
              </a:ext>
            </a:extLst>
          </p:cNvPr>
          <p:cNvSpPr/>
          <p:nvPr/>
        </p:nvSpPr>
        <p:spPr>
          <a:xfrm>
            <a:off x="4978731" y="4176878"/>
            <a:ext cx="1506419" cy="1453695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5AA45-CD48-F849-069D-0574AA44FEEB}"/>
              </a:ext>
            </a:extLst>
          </p:cNvPr>
          <p:cNvSpPr txBox="1"/>
          <p:nvPr/>
        </p:nvSpPr>
        <p:spPr>
          <a:xfrm>
            <a:off x="5071417" y="4827608"/>
            <a:ext cx="1321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꼭</a:t>
            </a:r>
            <a:r>
              <a:rPr lang="en-US" altLang="ko-KR" sz="1400" b="1" dirty="0">
                <a:latin typeface="+mn-ea"/>
              </a:rPr>
              <a:t>.</a:t>
            </a:r>
            <a:r>
              <a:rPr lang="ko-KR" altLang="en-US" sz="1400" b="1" dirty="0">
                <a:latin typeface="+mn-ea"/>
              </a:rPr>
              <a:t>알</a:t>
            </a:r>
            <a:r>
              <a:rPr lang="en-US" altLang="ko-KR" sz="1400" b="1" dirty="0">
                <a:latin typeface="+mn-ea"/>
              </a:rPr>
              <a:t>.</a:t>
            </a:r>
            <a:r>
              <a:rPr lang="ko-KR" altLang="en-US" sz="1400" b="1" dirty="0">
                <a:latin typeface="+mn-ea"/>
              </a:rPr>
              <a:t>기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꼭 알아야할 기출 엄선</a:t>
            </a:r>
            <a:r>
              <a:rPr lang="en-US" altLang="ko-KR" sz="800" dirty="0">
                <a:latin typeface="+mn-ea"/>
              </a:rPr>
              <a:t>)</a:t>
            </a:r>
          </a:p>
          <a:p>
            <a:pPr algn="ctr"/>
            <a:r>
              <a:rPr lang="en-US" altLang="ko-KR" sz="1400" b="1" dirty="0">
                <a:latin typeface="+mn-ea"/>
              </a:rPr>
              <a:t>200</a:t>
            </a:r>
            <a:r>
              <a:rPr lang="ko-KR" altLang="en-US" sz="1400" b="1" dirty="0">
                <a:latin typeface="+mn-ea"/>
              </a:rPr>
              <a:t>제</a:t>
            </a:r>
            <a:endParaRPr lang="ko-KR" altLang="en-US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2BE3D71-DCEB-8326-D5D2-1D313F301906}"/>
              </a:ext>
            </a:extLst>
          </p:cNvPr>
          <p:cNvSpPr/>
          <p:nvPr/>
        </p:nvSpPr>
        <p:spPr>
          <a:xfrm>
            <a:off x="2956351" y="4176878"/>
            <a:ext cx="1506419" cy="1453695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A0DB15-9CAA-9731-B16F-91C7BAD3BAD3}"/>
              </a:ext>
            </a:extLst>
          </p:cNvPr>
          <p:cNvSpPr txBox="1"/>
          <p:nvPr/>
        </p:nvSpPr>
        <p:spPr>
          <a:xfrm>
            <a:off x="2956351" y="4781441"/>
            <a:ext cx="1506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최신판례 및</a:t>
            </a:r>
            <a:r>
              <a:rPr lang="en-US" altLang="ko-KR" sz="1400" b="1" dirty="0">
                <a:latin typeface="+mn-ea"/>
              </a:rPr>
              <a:t> </a:t>
            </a:r>
          </a:p>
          <a:p>
            <a:pPr algn="ctr"/>
            <a:r>
              <a:rPr lang="ko-KR" altLang="en-US" sz="1400" b="1" dirty="0">
                <a:latin typeface="+mn-ea"/>
              </a:rPr>
              <a:t>출제 유력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엄선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지문 </a:t>
            </a:r>
            <a:r>
              <a:rPr lang="en-US" altLang="ko-KR" sz="1400" b="1" dirty="0">
                <a:latin typeface="+mn-ea"/>
              </a:rPr>
              <a:t>200</a:t>
            </a:r>
            <a:r>
              <a:rPr lang="ko-KR" altLang="en-US" sz="1400" b="1" dirty="0">
                <a:latin typeface="+mn-ea"/>
              </a:rPr>
              <a:t>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408262-785B-3454-0EC7-F3C11DAC9AB2}"/>
              </a:ext>
            </a:extLst>
          </p:cNvPr>
          <p:cNvSpPr txBox="1"/>
          <p:nvPr/>
        </p:nvSpPr>
        <p:spPr>
          <a:xfrm>
            <a:off x="927764" y="4321423"/>
            <a:ext cx="1518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국어 </a:t>
            </a:r>
            <a:r>
              <a:rPr lang="en-US" altLang="ko-KR" sz="1400" b="1" dirty="0">
                <a:latin typeface="+mn-ea"/>
              </a:rPr>
              <a:t>&amp; </a:t>
            </a:r>
            <a:r>
              <a:rPr lang="ko-KR" altLang="en-US" sz="1400" b="1" dirty="0">
                <a:latin typeface="+mn-ea"/>
              </a:rPr>
              <a:t>영어</a:t>
            </a:r>
            <a:endParaRPr lang="en-US" altLang="ko-KR" sz="1400" b="1" dirty="0">
              <a:latin typeface="+mn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F3C93CA-3E6E-CD00-8418-821E5E186F7A}"/>
              </a:ext>
            </a:extLst>
          </p:cNvPr>
          <p:cNvCxnSpPr>
            <a:cxnSpLocks/>
          </p:cNvCxnSpPr>
          <p:nvPr/>
        </p:nvCxnSpPr>
        <p:spPr>
          <a:xfrm>
            <a:off x="1131840" y="4646618"/>
            <a:ext cx="11106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E6F8574-1A5C-2A04-3764-277260FA29E6}"/>
              </a:ext>
            </a:extLst>
          </p:cNvPr>
          <p:cNvSpPr txBox="1"/>
          <p:nvPr/>
        </p:nvSpPr>
        <p:spPr>
          <a:xfrm>
            <a:off x="2950145" y="4321423"/>
            <a:ext cx="1518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행정법</a:t>
            </a:r>
            <a:endParaRPr lang="en-US" altLang="ko-KR" sz="1400" b="1" dirty="0">
              <a:latin typeface="+mn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BB1F88B-88E4-DD49-B88B-AB8C24FC4268}"/>
              </a:ext>
            </a:extLst>
          </p:cNvPr>
          <p:cNvCxnSpPr>
            <a:cxnSpLocks/>
          </p:cNvCxnSpPr>
          <p:nvPr/>
        </p:nvCxnSpPr>
        <p:spPr>
          <a:xfrm>
            <a:off x="3154221" y="4646618"/>
            <a:ext cx="11106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17F8017-DC1F-65F4-FB2E-59B228477732}"/>
              </a:ext>
            </a:extLst>
          </p:cNvPr>
          <p:cNvSpPr txBox="1"/>
          <p:nvPr/>
        </p:nvSpPr>
        <p:spPr>
          <a:xfrm>
            <a:off x="4972525" y="4321423"/>
            <a:ext cx="1518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행정학</a:t>
            </a:r>
            <a:endParaRPr lang="en-US" altLang="ko-KR" sz="1400" b="1" dirty="0">
              <a:latin typeface="+mn-ea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8A52758-4E50-2679-E3E6-65B2C5E5B33D}"/>
              </a:ext>
            </a:extLst>
          </p:cNvPr>
          <p:cNvCxnSpPr>
            <a:cxnSpLocks/>
          </p:cNvCxnSpPr>
          <p:nvPr/>
        </p:nvCxnSpPr>
        <p:spPr>
          <a:xfrm>
            <a:off x="5176601" y="4646618"/>
            <a:ext cx="11106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7E99285-0519-B0B0-21BA-A96E786C9AFF}"/>
              </a:ext>
            </a:extLst>
          </p:cNvPr>
          <p:cNvSpPr txBox="1"/>
          <p:nvPr/>
        </p:nvSpPr>
        <p:spPr>
          <a:xfrm>
            <a:off x="3024393" y="6316800"/>
            <a:ext cx="34017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  <a:latin typeface="+mn-ea"/>
                <a:ea typeface="+mn-ea"/>
              </a:rPr>
              <a:t>파이널 </a:t>
            </a:r>
            <a:r>
              <a:rPr lang="ko-KR" altLang="en-US" sz="1600" b="1" dirty="0">
                <a:solidFill>
                  <a:srgbClr val="FFFF00"/>
                </a:solidFill>
                <a:latin typeface="+mn-ea"/>
                <a:ea typeface="+mn-ea"/>
              </a:rPr>
              <a:t>무료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+mn-ea"/>
              </a:rPr>
              <a:t> 특강 신청하러 가기</a:t>
            </a:r>
            <a:endParaRPr lang="en-US" altLang="ko-KR" sz="1600" b="1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55" name="Picture 2" descr="Arrow Icon 5456797">
            <a:extLst>
              <a:ext uri="{FF2B5EF4-FFF2-40B4-BE49-F238E27FC236}">
                <a16:creationId xmlns:a16="http://schemas.microsoft.com/office/drawing/2014/main" id="{75861457-D595-B0D8-67AF-7001A8384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2" t="20409" r="19977" b="22313"/>
          <a:stretch/>
        </p:blipFill>
        <p:spPr bwMode="auto">
          <a:xfrm>
            <a:off x="6587498" y="6370257"/>
            <a:ext cx="232739" cy="23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15206D-1BBF-76AE-1CAA-BF57D7EC768A}"/>
              </a:ext>
            </a:extLst>
          </p:cNvPr>
          <p:cNvSpPr/>
          <p:nvPr/>
        </p:nvSpPr>
        <p:spPr>
          <a:xfrm>
            <a:off x="7093285" y="4137723"/>
            <a:ext cx="1506419" cy="1453695"/>
          </a:xfrm>
          <a:prstGeom prst="roundRect">
            <a:avLst>
              <a:gd name="adj" fmla="val 611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9A285-A688-FB58-42B6-DC1C08251752}"/>
              </a:ext>
            </a:extLst>
          </p:cNvPr>
          <p:cNvSpPr txBox="1"/>
          <p:nvPr/>
        </p:nvSpPr>
        <p:spPr>
          <a:xfrm>
            <a:off x="7078259" y="4387516"/>
            <a:ext cx="1506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언어과목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추론형 문항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기출문제집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특별 제공</a:t>
            </a:r>
          </a:p>
        </p:txBody>
      </p:sp>
    </p:spTree>
    <p:extLst>
      <p:ext uri="{BB962C8B-B14F-4D97-AF65-F5344CB8AC3E}">
        <p14:creationId xmlns:p14="http://schemas.microsoft.com/office/powerpoint/2010/main" val="409349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F19331F-BA7D-4C2B-5E71-9E573FB5B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98520"/>
              </p:ext>
            </p:extLst>
          </p:nvPr>
        </p:nvGraphicFramePr>
        <p:xfrm>
          <a:off x="9476174" y="26467"/>
          <a:ext cx="2654423" cy="307970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깜박거리는 효과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5FA975-252C-BF4D-ECF6-5B635D0303B1}"/>
              </a:ext>
            </a:extLst>
          </p:cNvPr>
          <p:cNvSpPr txBox="1"/>
          <p:nvPr/>
        </p:nvSpPr>
        <p:spPr>
          <a:xfrm>
            <a:off x="1766711" y="4773064"/>
            <a:ext cx="621904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‘</a:t>
            </a: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합격자 </a:t>
            </a:r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5%=</a:t>
            </a: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바로 여러분</a:t>
            </a:r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’</a:t>
            </a: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이 될 수 있도록</a:t>
            </a:r>
            <a:endParaRPr lang="en-US" altLang="ko-KR" dirty="0">
              <a:latin typeface="바른공군체 Medium" panose="020B0600000101010101" pitchFamily="50" charset="-127"/>
              <a:ea typeface="바른공군체 Medium" panose="020B0600000101010101" pitchFamily="50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 적중률 </a:t>
            </a:r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100%</a:t>
            </a: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를 목표로</a:t>
            </a:r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치밀하게 설계했습니다</a:t>
            </a:r>
            <a:r>
              <a:rPr lang="en-US" altLang="ko-KR" dirty="0">
                <a:latin typeface="바른공군체 Medium" panose="020B0600000101010101" pitchFamily="50" charset="-127"/>
                <a:ea typeface="바른공군체 Medium" panose="020B0600000101010101" pitchFamily="50" charset="-127"/>
                <a:cs typeface="함초롬바탕" panose="02030604000101010101" pitchFamily="18" charset="-127"/>
              </a:rPr>
              <a:t>! </a:t>
            </a:r>
          </a:p>
          <a:p>
            <a:pPr algn="ctr"/>
            <a:endParaRPr lang="en-US" altLang="ko-KR" b="1" dirty="0">
              <a:latin typeface="바른공군체 Bold" panose="020B0800000101010101" pitchFamily="34" charset="-127"/>
              <a:ea typeface="바른공군체 Bold" panose="020B0800000101010101" pitchFamily="34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rgbClr val="C00000"/>
                </a:solidFill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국가직</a:t>
            </a:r>
            <a:r>
              <a:rPr lang="ko-KR" altLang="en-US" sz="2000" b="1" dirty="0">
                <a:solidFill>
                  <a:srgbClr val="C00000"/>
                </a:solidFill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 대비 </a:t>
            </a:r>
            <a:r>
              <a:rPr lang="en-US" altLang="ko-KR" sz="2000" b="1" dirty="0">
                <a:solidFill>
                  <a:srgbClr val="C00000"/>
                </a:solidFill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Top Secret</a:t>
            </a:r>
            <a:r>
              <a:rPr lang="ko-KR" altLang="en-US" sz="2000" b="1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으로 </a:t>
            </a:r>
            <a:endParaRPr lang="en-US" altLang="ko-KR" sz="2000" b="1" dirty="0">
              <a:latin typeface="바른공군체 Bold" panose="020B0800000101010101" pitchFamily="34" charset="-127"/>
              <a:ea typeface="바른공군체 Bold" panose="020B0800000101010101" pitchFamily="34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가장 확실하게</a:t>
            </a:r>
            <a:r>
              <a:rPr lang="en-US" altLang="ko-KR" sz="2000" b="1" i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!</a:t>
            </a:r>
            <a:r>
              <a:rPr lang="en-US" altLang="ko-KR" sz="2000" b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정확하게</a:t>
            </a:r>
            <a:r>
              <a:rPr lang="en-US" altLang="ko-KR" sz="2000" b="1" i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! </a:t>
            </a:r>
            <a:r>
              <a:rPr lang="ko-KR" altLang="en-US" sz="2000" b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완벽하게</a:t>
            </a:r>
            <a:r>
              <a:rPr lang="en-US" altLang="ko-KR" sz="2000" b="1" i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!</a:t>
            </a:r>
            <a:r>
              <a:rPr lang="ko-KR" altLang="en-US" sz="2000" b="1" i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 </a:t>
            </a:r>
            <a:endParaRPr lang="en-US" altLang="ko-KR" sz="2000" b="1" i="1" u="sng" dirty="0">
              <a:latin typeface="바른공군체 Bold" panose="020B0800000101010101" pitchFamily="34" charset="-127"/>
              <a:ea typeface="바른공군체 Bold" panose="020B0800000101010101" pitchFamily="34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합격시켜드리겠습니다</a:t>
            </a:r>
            <a:r>
              <a:rPr lang="en-US" altLang="ko-KR" sz="2000" b="1" u="sng" dirty="0">
                <a:latin typeface="바른공군체 Bold" panose="020B0800000101010101" pitchFamily="34" charset="-127"/>
                <a:ea typeface="바른공군체 Bold" panose="020B0800000101010101" pitchFamily="34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C7318-417A-9392-16B5-72EEF664CF18}"/>
              </a:ext>
            </a:extLst>
          </p:cNvPr>
          <p:cNvSpPr txBox="1"/>
          <p:nvPr/>
        </p:nvSpPr>
        <p:spPr>
          <a:xfrm>
            <a:off x="2360022" y="238277"/>
            <a:ext cx="4771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응시생 중 합격자는 단 </a:t>
            </a:r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5% </a:t>
            </a:r>
            <a:r>
              <a:rPr lang="en-US" altLang="ko-KR" sz="2800" b="1" i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E4E830-C8F1-F293-08BC-E6C895AF0D90}"/>
              </a:ext>
            </a:extLst>
          </p:cNvPr>
          <p:cNvGrpSpPr/>
          <p:nvPr/>
        </p:nvGrpSpPr>
        <p:grpSpPr>
          <a:xfrm>
            <a:off x="2223893" y="826457"/>
            <a:ext cx="5095643" cy="3806503"/>
            <a:chOff x="1966910" y="2128759"/>
            <a:chExt cx="6267116" cy="4649563"/>
          </a:xfrm>
        </p:grpSpPr>
        <p:pic>
          <p:nvPicPr>
            <p:cNvPr id="6" name="Picture 2" descr="people Icon 3543363">
              <a:extLst>
                <a:ext uri="{FF2B5EF4-FFF2-40B4-BE49-F238E27FC236}">
                  <a16:creationId xmlns:a16="http://schemas.microsoft.com/office/drawing/2014/main" id="{2B484541-3207-BA23-DF35-2881A4D16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6" t="33801" r="36747" b="35900"/>
            <a:stretch/>
          </p:blipFill>
          <p:spPr bwMode="auto">
            <a:xfrm>
              <a:off x="4645731" y="2182661"/>
              <a:ext cx="958530" cy="108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eople Icon 3543363">
              <a:extLst>
                <a:ext uri="{FF2B5EF4-FFF2-40B4-BE49-F238E27FC236}">
                  <a16:creationId xmlns:a16="http://schemas.microsoft.com/office/drawing/2014/main" id="{4D095D9C-E456-971B-E9A2-30B74B917C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5838824" y="3253654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eople Icon 3543363">
              <a:extLst>
                <a:ext uri="{FF2B5EF4-FFF2-40B4-BE49-F238E27FC236}">
                  <a16:creationId xmlns:a16="http://schemas.microsoft.com/office/drawing/2014/main" id="{1ADF5C92-C2F2-0958-CF3A-58F195D941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4548186" y="3253654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eople Icon 3543363">
              <a:extLst>
                <a:ext uri="{FF2B5EF4-FFF2-40B4-BE49-F238E27FC236}">
                  <a16:creationId xmlns:a16="http://schemas.microsoft.com/office/drawing/2014/main" id="{5CC87E7C-CBD9-B9CE-76A0-6FC755DAB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6" t="33801" r="36747" b="34399"/>
            <a:stretch/>
          </p:blipFill>
          <p:spPr bwMode="auto">
            <a:xfrm>
              <a:off x="3355093" y="2182661"/>
              <a:ext cx="958530" cy="1142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eople Icon 3543363">
              <a:extLst>
                <a:ext uri="{FF2B5EF4-FFF2-40B4-BE49-F238E27FC236}">
                  <a16:creationId xmlns:a16="http://schemas.microsoft.com/office/drawing/2014/main" id="{C0D92FB4-B5FE-815D-831B-0E451CFF0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3257548" y="3253654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people Icon 3543363">
              <a:extLst>
                <a:ext uri="{FF2B5EF4-FFF2-40B4-BE49-F238E27FC236}">
                  <a16:creationId xmlns:a16="http://schemas.microsoft.com/office/drawing/2014/main" id="{3DCFE120-A178-CF0F-21F1-ABABE5C07A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6" t="33801" r="36747" b="34399"/>
            <a:stretch/>
          </p:blipFill>
          <p:spPr bwMode="auto">
            <a:xfrm>
              <a:off x="5936369" y="2182661"/>
              <a:ext cx="958530" cy="1142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people Icon 3543363">
              <a:extLst>
                <a:ext uri="{FF2B5EF4-FFF2-40B4-BE49-F238E27FC236}">
                  <a16:creationId xmlns:a16="http://schemas.microsoft.com/office/drawing/2014/main" id="{54CDCC62-0ECC-2CB3-2057-B2A0BA7640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1966910" y="3253654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eople Icon 3543363">
              <a:extLst>
                <a:ext uri="{FF2B5EF4-FFF2-40B4-BE49-F238E27FC236}">
                  <a16:creationId xmlns:a16="http://schemas.microsoft.com/office/drawing/2014/main" id="{60B28151-0CAE-9C92-1C24-661FF6C0DA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1966910" y="2128759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eople Icon 3543363">
              <a:extLst>
                <a:ext uri="{FF2B5EF4-FFF2-40B4-BE49-F238E27FC236}">
                  <a16:creationId xmlns:a16="http://schemas.microsoft.com/office/drawing/2014/main" id="{605BF944-6E6D-325D-BF94-AB88A0C986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6" t="33802" r="36747" b="32899"/>
            <a:stretch/>
          </p:blipFill>
          <p:spPr bwMode="auto">
            <a:xfrm>
              <a:off x="7227007" y="2182661"/>
              <a:ext cx="958529" cy="1196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people Icon 3543363">
              <a:extLst>
                <a:ext uri="{FF2B5EF4-FFF2-40B4-BE49-F238E27FC236}">
                  <a16:creationId xmlns:a16="http://schemas.microsoft.com/office/drawing/2014/main" id="{AAD3D9A1-21A0-87F3-1851-174A7B2B8F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7129461" y="3253654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people Icon 3543363">
              <a:extLst>
                <a:ext uri="{FF2B5EF4-FFF2-40B4-BE49-F238E27FC236}">
                  <a16:creationId xmlns:a16="http://schemas.microsoft.com/office/drawing/2014/main" id="{FD2B4EB4-1C50-5F07-4DC5-DF10EBC9AF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5838824" y="4378549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people Icon 3543363">
              <a:extLst>
                <a:ext uri="{FF2B5EF4-FFF2-40B4-BE49-F238E27FC236}">
                  <a16:creationId xmlns:a16="http://schemas.microsoft.com/office/drawing/2014/main" id="{D2B5735B-4187-9BB9-5CAE-B1AAD8CEF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4548186" y="4378549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people Icon 3543363">
              <a:extLst>
                <a:ext uri="{FF2B5EF4-FFF2-40B4-BE49-F238E27FC236}">
                  <a16:creationId xmlns:a16="http://schemas.microsoft.com/office/drawing/2014/main" id="{A7F21BDA-6AB5-767F-90F2-45BBFED50C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3257548" y="4378549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people Icon 3543363">
              <a:extLst>
                <a:ext uri="{FF2B5EF4-FFF2-40B4-BE49-F238E27FC236}">
                  <a16:creationId xmlns:a16="http://schemas.microsoft.com/office/drawing/2014/main" id="{D90D6F9C-0B7A-6E1C-5444-EB781EC78A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1966910" y="4378549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eople Icon 3543363">
              <a:extLst>
                <a:ext uri="{FF2B5EF4-FFF2-40B4-BE49-F238E27FC236}">
                  <a16:creationId xmlns:a16="http://schemas.microsoft.com/office/drawing/2014/main" id="{B13EBC67-8C77-656C-23E7-6C7ABED96C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7129461" y="4378549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people Icon 3543363">
              <a:extLst>
                <a:ext uri="{FF2B5EF4-FFF2-40B4-BE49-F238E27FC236}">
                  <a16:creationId xmlns:a16="http://schemas.microsoft.com/office/drawing/2014/main" id="{BC9D5E1D-F7D6-9D1F-B260-4A2898EE8D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5838824" y="5468788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people Icon 3543363">
              <a:extLst>
                <a:ext uri="{FF2B5EF4-FFF2-40B4-BE49-F238E27FC236}">
                  <a16:creationId xmlns:a16="http://schemas.microsoft.com/office/drawing/2014/main" id="{978A149B-C2D4-8D87-EE14-E307EEBDA0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4548186" y="5468788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people Icon 3543363">
              <a:extLst>
                <a:ext uri="{FF2B5EF4-FFF2-40B4-BE49-F238E27FC236}">
                  <a16:creationId xmlns:a16="http://schemas.microsoft.com/office/drawing/2014/main" id="{003B7340-27F4-B188-83FA-50DFF1CC3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3257548" y="5468788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people Icon 3543363">
              <a:extLst>
                <a:ext uri="{FF2B5EF4-FFF2-40B4-BE49-F238E27FC236}">
                  <a16:creationId xmlns:a16="http://schemas.microsoft.com/office/drawing/2014/main" id="{0400C76C-E89C-60A6-9E16-C9E99AA464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9" t="32301" r="35398" b="31241"/>
            <a:stretch/>
          </p:blipFill>
          <p:spPr bwMode="auto">
            <a:xfrm>
              <a:off x="1966910" y="5468788"/>
              <a:ext cx="1104565" cy="130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03CACD1-A224-A82B-3E6D-5778A1D46CEC}"/>
                </a:ext>
              </a:extLst>
            </p:cNvPr>
            <p:cNvSpPr/>
            <p:nvPr/>
          </p:nvSpPr>
          <p:spPr>
            <a:xfrm>
              <a:off x="7227007" y="5725207"/>
              <a:ext cx="868449" cy="8684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Picture 6" descr="people Icon 3182519">
              <a:extLst>
                <a:ext uri="{FF2B5EF4-FFF2-40B4-BE49-F238E27FC236}">
                  <a16:creationId xmlns:a16="http://schemas.microsoft.com/office/drawing/2014/main" id="{D069A60A-FFBD-DF81-B5B4-953759378B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93" t="31600" r="49777" b="30919"/>
            <a:stretch/>
          </p:blipFill>
          <p:spPr bwMode="auto">
            <a:xfrm>
              <a:off x="7204995" y="5592841"/>
              <a:ext cx="909471" cy="1095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BED9AE3-CB21-0532-850A-7050D02729B3}"/>
              </a:ext>
            </a:extLst>
          </p:cNvPr>
          <p:cNvSpPr txBox="1"/>
          <p:nvPr/>
        </p:nvSpPr>
        <p:spPr>
          <a:xfrm>
            <a:off x="7699800" y="3345427"/>
            <a:ext cx="1104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20</a:t>
            </a:r>
            <a:r>
              <a:rPr lang="ko-KR" altLang="en-US" sz="1100" b="1" dirty="0">
                <a:latin typeface="+mn-ea"/>
              </a:rPr>
              <a:t>명 중 </a:t>
            </a:r>
            <a:r>
              <a:rPr lang="en-US" altLang="ko-KR" sz="1100" b="1" dirty="0">
                <a:latin typeface="+mn-ea"/>
              </a:rPr>
              <a:t>1</a:t>
            </a:r>
            <a:r>
              <a:rPr lang="ko-KR" altLang="en-US" sz="1100" b="1" dirty="0">
                <a:latin typeface="+mn-ea"/>
              </a:rPr>
              <a:t>명만</a:t>
            </a:r>
            <a:endParaRPr lang="en-US" altLang="ko-KR" sz="1100" b="1" dirty="0">
              <a:latin typeface="+mn-ea"/>
            </a:endParaRPr>
          </a:p>
          <a:p>
            <a:pPr algn="ctr"/>
            <a:r>
              <a:rPr lang="ko-KR" altLang="en-US" sz="1100" b="1" dirty="0">
                <a:latin typeface="+mn-ea"/>
              </a:rPr>
              <a:t>합격</a:t>
            </a:r>
            <a:r>
              <a:rPr lang="en-US" altLang="ko-KR" sz="1100" b="1" i="1" dirty="0">
                <a:latin typeface="+mn-ea"/>
              </a:rPr>
              <a:t>!</a:t>
            </a:r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5EA53659-1412-6B14-F190-DF72A463199B}"/>
              </a:ext>
            </a:extLst>
          </p:cNvPr>
          <p:cNvSpPr/>
          <p:nvPr/>
        </p:nvSpPr>
        <p:spPr>
          <a:xfrm>
            <a:off x="7699800" y="3303968"/>
            <a:ext cx="1104565" cy="513806"/>
          </a:xfrm>
          <a:prstGeom prst="wedgeRectCallout">
            <a:avLst>
              <a:gd name="adj1" fmla="val -70059"/>
              <a:gd name="adj2" fmla="val 908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682E86-D6F7-BE56-3838-4C0F5C79BB8E}"/>
              </a:ext>
            </a:extLst>
          </p:cNvPr>
          <p:cNvSpPr/>
          <p:nvPr/>
        </p:nvSpPr>
        <p:spPr>
          <a:xfrm>
            <a:off x="6421440" y="3652934"/>
            <a:ext cx="898096" cy="9127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EE1D8B0-3AEB-6C1B-7053-DB1718842EC6}"/>
              </a:ext>
            </a:extLst>
          </p:cNvPr>
          <p:cNvSpPr/>
          <p:nvPr/>
        </p:nvSpPr>
        <p:spPr>
          <a:xfrm>
            <a:off x="6325469" y="36025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27648A5-3D41-70CB-64E8-6C90A5DE821D}"/>
              </a:ext>
            </a:extLst>
          </p:cNvPr>
          <p:cNvSpPr/>
          <p:nvPr/>
        </p:nvSpPr>
        <p:spPr>
          <a:xfrm>
            <a:off x="7602588" y="3236204"/>
            <a:ext cx="1334022" cy="9127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65D46FA-4D5C-9BB3-F623-4529AD25F680}"/>
              </a:ext>
            </a:extLst>
          </p:cNvPr>
          <p:cNvSpPr/>
          <p:nvPr/>
        </p:nvSpPr>
        <p:spPr>
          <a:xfrm>
            <a:off x="7512588" y="31239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26936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1A771-6730-F9EF-688B-85C8A955E7D2}"/>
              </a:ext>
            </a:extLst>
          </p:cNvPr>
          <p:cNvSpPr/>
          <p:nvPr/>
        </p:nvSpPr>
        <p:spPr>
          <a:xfrm>
            <a:off x="122364" y="2007059"/>
            <a:ext cx="4850230" cy="26547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5D4ED7F-8F7E-D31F-AFE4-5CDD6BD92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389388"/>
              </p:ext>
            </p:extLst>
          </p:nvPr>
        </p:nvGraphicFramePr>
        <p:xfrm>
          <a:off x="9476174" y="26467"/>
          <a:ext cx="2654423" cy="5098286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김정일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p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해설 영상 삽입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~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③ 차례로 아래에서 나타나는 효과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[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참고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] </a:t>
                      </a:r>
                      <a:r>
                        <a:rPr lang="en-US" altLang="ko-KR" sz="900" spc="-100" baseline="0" dirty="0">
                          <a:latin typeface="+mn-ea"/>
                          <a:hlinkClick r:id="rId2"/>
                        </a:rPr>
                        <a:t>https://www.megagong.net/s/gong/event/2023/01260015/index.asp#eventWrap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④ 노란색이 계속 깜박깜박 거리는 효과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900" spc="-100" baseline="0" dirty="0">
                          <a:latin typeface="+mn-ea"/>
                        </a:rPr>
                        <a:t>[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참고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]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900" spc="-100" baseline="0" dirty="0">
                          <a:latin typeface="+mn-ea"/>
                          <a:hlinkClick r:id="rId3"/>
                        </a:rPr>
                        <a:t>https://go3.etoos.com/bookstore/book/EventNew/2023/02/asap/?pk_vid=daee9006653c436d167685943480a225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④  </a:t>
                      </a:r>
                      <a:r>
                        <a:rPr lang="ko-KR" altLang="en-US" sz="900" spc="-100" baseline="0" dirty="0" err="1">
                          <a:latin typeface="+mn-ea"/>
                        </a:rPr>
                        <a:t>클릭시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6p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내용 팝업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⑤ 팝업 내용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2/23 </a:t>
                      </a:r>
                      <a:r>
                        <a:rPr lang="ko-KR" altLang="en-US" sz="900" spc="-100" baseline="0" dirty="0">
                          <a:latin typeface="+mn-ea"/>
                        </a:rPr>
                        <a:t>전달 예정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980BAC9-22D1-DEEF-B924-A4CB54DF2C13}"/>
              </a:ext>
            </a:extLst>
          </p:cNvPr>
          <p:cNvSpPr txBox="1"/>
          <p:nvPr/>
        </p:nvSpPr>
        <p:spPr>
          <a:xfrm>
            <a:off x="4989119" y="2068662"/>
            <a:ext cx="44870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u="sng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추론형은 갑자기 생긴</a:t>
            </a:r>
            <a:r>
              <a:rPr lang="en-US" altLang="ko-KR" sz="2000" b="1" u="sng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!</a:t>
            </a:r>
            <a:r>
              <a:rPr lang="ko-KR" altLang="en-US" sz="2000" b="1" u="sng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en-US" altLang="ko-KR" sz="2000" b="1" u="sng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  <a:p>
            <a:pPr algn="ctr"/>
            <a:r>
              <a:rPr lang="ko-KR" altLang="en-US" sz="2000" b="1" u="sng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완전히 새로운 신유형이 아닙니다</a:t>
            </a:r>
            <a:r>
              <a:rPr lang="en-US" altLang="ko-KR" sz="2000" b="1" u="sng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!</a:t>
            </a:r>
          </a:p>
          <a:p>
            <a:pPr algn="ctr"/>
            <a:endParaRPr lang="en-US" altLang="ko-KR" sz="1400" b="1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012C5-5CCF-5481-C859-2189AD1A9C98}"/>
              </a:ext>
            </a:extLst>
          </p:cNvPr>
          <p:cNvSpPr txBox="1"/>
          <p:nvPr/>
        </p:nvSpPr>
        <p:spPr>
          <a:xfrm>
            <a:off x="3881938" y="233921"/>
            <a:ext cx="168879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 Secret 01.</a:t>
            </a:r>
          </a:p>
          <a:p>
            <a:pPr algn="dist"/>
            <a:r>
              <a:rPr lang="ko-KR" altLang="en-US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가장 확실하게</a:t>
            </a:r>
            <a:endParaRPr lang="en-US" altLang="ko-KR" sz="1400" b="1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596AC41-1FBB-A7E6-3926-B3A4A732E82F}"/>
              </a:ext>
            </a:extLst>
          </p:cNvPr>
          <p:cNvCxnSpPr>
            <a:cxnSpLocks/>
          </p:cNvCxnSpPr>
          <p:nvPr/>
        </p:nvCxnSpPr>
        <p:spPr>
          <a:xfrm>
            <a:off x="3881938" y="796209"/>
            <a:ext cx="17080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4C3048E-C070-2B33-6E10-7BD707A66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38307"/>
              </p:ext>
            </p:extLst>
          </p:nvPr>
        </p:nvGraphicFramePr>
        <p:xfrm>
          <a:off x="208603" y="2248097"/>
          <a:ext cx="4630270" cy="1196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027">
                  <a:extLst>
                    <a:ext uri="{9D8B030D-6E8A-4147-A177-3AD203B41FA5}">
                      <a16:colId xmlns:a16="http://schemas.microsoft.com/office/drawing/2014/main" val="2730123972"/>
                    </a:ext>
                  </a:extLst>
                </a:gridCol>
                <a:gridCol w="463027">
                  <a:extLst>
                    <a:ext uri="{9D8B030D-6E8A-4147-A177-3AD203B41FA5}">
                      <a16:colId xmlns:a16="http://schemas.microsoft.com/office/drawing/2014/main" val="1357977848"/>
                    </a:ext>
                  </a:extLst>
                </a:gridCol>
                <a:gridCol w="463027">
                  <a:extLst>
                    <a:ext uri="{9D8B030D-6E8A-4147-A177-3AD203B41FA5}">
                      <a16:colId xmlns:a16="http://schemas.microsoft.com/office/drawing/2014/main" val="601377789"/>
                    </a:ext>
                  </a:extLst>
                </a:gridCol>
                <a:gridCol w="463027">
                  <a:extLst>
                    <a:ext uri="{9D8B030D-6E8A-4147-A177-3AD203B41FA5}">
                      <a16:colId xmlns:a16="http://schemas.microsoft.com/office/drawing/2014/main" val="1140550454"/>
                    </a:ext>
                  </a:extLst>
                </a:gridCol>
                <a:gridCol w="463027">
                  <a:extLst>
                    <a:ext uri="{9D8B030D-6E8A-4147-A177-3AD203B41FA5}">
                      <a16:colId xmlns:a16="http://schemas.microsoft.com/office/drawing/2014/main" val="2051953523"/>
                    </a:ext>
                  </a:extLst>
                </a:gridCol>
                <a:gridCol w="463027">
                  <a:extLst>
                    <a:ext uri="{9D8B030D-6E8A-4147-A177-3AD203B41FA5}">
                      <a16:colId xmlns:a16="http://schemas.microsoft.com/office/drawing/2014/main" val="298572989"/>
                    </a:ext>
                  </a:extLst>
                </a:gridCol>
                <a:gridCol w="463027">
                  <a:extLst>
                    <a:ext uri="{9D8B030D-6E8A-4147-A177-3AD203B41FA5}">
                      <a16:colId xmlns:a16="http://schemas.microsoft.com/office/drawing/2014/main" val="3190846197"/>
                    </a:ext>
                  </a:extLst>
                </a:gridCol>
                <a:gridCol w="463027">
                  <a:extLst>
                    <a:ext uri="{9D8B030D-6E8A-4147-A177-3AD203B41FA5}">
                      <a16:colId xmlns:a16="http://schemas.microsoft.com/office/drawing/2014/main" val="2521231151"/>
                    </a:ext>
                  </a:extLst>
                </a:gridCol>
                <a:gridCol w="463027">
                  <a:extLst>
                    <a:ext uri="{9D8B030D-6E8A-4147-A177-3AD203B41FA5}">
                      <a16:colId xmlns:a16="http://schemas.microsoft.com/office/drawing/2014/main" val="801336969"/>
                    </a:ext>
                  </a:extLst>
                </a:gridCol>
                <a:gridCol w="463027">
                  <a:extLst>
                    <a:ext uri="{9D8B030D-6E8A-4147-A177-3AD203B41FA5}">
                      <a16:colId xmlns:a16="http://schemas.microsoft.com/office/drawing/2014/main" val="774320935"/>
                    </a:ext>
                  </a:extLst>
                </a:gridCol>
              </a:tblGrid>
              <a:tr h="346316"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38000"/>
                  </a:ext>
                </a:extLst>
              </a:tr>
              <a:tr h="2835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2018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2019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2020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2021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2022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047171"/>
                  </a:ext>
                </a:extLst>
              </a:tr>
              <a:tr h="283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국가직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지방직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국가직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지방직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국가직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지방직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국가직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지방직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국가직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지방직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257047"/>
                  </a:ext>
                </a:extLst>
              </a:tr>
              <a:tr h="283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0798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BFCFFC2-B7B5-0EEC-B070-C53DBD266CF8}"/>
              </a:ext>
            </a:extLst>
          </p:cNvPr>
          <p:cNvSpPr txBox="1"/>
          <p:nvPr/>
        </p:nvSpPr>
        <p:spPr>
          <a:xfrm>
            <a:off x="418017" y="2224510"/>
            <a:ext cx="4275449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spc="-1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최근 </a:t>
            </a:r>
            <a:r>
              <a:rPr lang="en-US" altLang="ko-KR" sz="1200" b="1" spc="-1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</a:t>
            </a:r>
            <a:r>
              <a:rPr lang="ko-KR" altLang="en-US" sz="1200" b="1" spc="-1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개년 추론형</a:t>
            </a:r>
            <a:r>
              <a:rPr lang="en-US" altLang="ko-KR" sz="1000" b="1" spc="-1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000" spc="-1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문항에 직접적으로 쓰인</a:t>
            </a:r>
            <a:r>
              <a:rPr lang="en-US" altLang="ko-KR" sz="1000" spc="-1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200" b="1" spc="-1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으로 나온 기출 문항 분석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4D1E04-8D76-DD3C-25D8-5B433EC37BE5}"/>
              </a:ext>
            </a:extLst>
          </p:cNvPr>
          <p:cNvCxnSpPr>
            <a:cxnSpLocks/>
          </p:cNvCxnSpPr>
          <p:nvPr/>
        </p:nvCxnSpPr>
        <p:spPr>
          <a:xfrm>
            <a:off x="1127843" y="2646850"/>
            <a:ext cx="0" cy="5753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681709-E402-6AB5-A8DF-20554BA6CFAF}"/>
              </a:ext>
            </a:extLst>
          </p:cNvPr>
          <p:cNvCxnSpPr>
            <a:cxnSpLocks/>
          </p:cNvCxnSpPr>
          <p:nvPr/>
        </p:nvCxnSpPr>
        <p:spPr>
          <a:xfrm>
            <a:off x="2055307" y="2646850"/>
            <a:ext cx="0" cy="5753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38694E-F5E0-E52B-6E12-B7C3DB868A27}"/>
              </a:ext>
            </a:extLst>
          </p:cNvPr>
          <p:cNvCxnSpPr>
            <a:cxnSpLocks/>
          </p:cNvCxnSpPr>
          <p:nvPr/>
        </p:nvCxnSpPr>
        <p:spPr>
          <a:xfrm>
            <a:off x="2978416" y="2646850"/>
            <a:ext cx="0" cy="5753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8E4DF8A-EDAD-8084-70F0-01A7387FDBBB}"/>
              </a:ext>
            </a:extLst>
          </p:cNvPr>
          <p:cNvCxnSpPr>
            <a:cxnSpLocks/>
          </p:cNvCxnSpPr>
          <p:nvPr/>
        </p:nvCxnSpPr>
        <p:spPr>
          <a:xfrm>
            <a:off x="3910225" y="2604612"/>
            <a:ext cx="0" cy="5753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408A72-E6B0-0506-2C5D-8A6BFEEA2A29}"/>
              </a:ext>
            </a:extLst>
          </p:cNvPr>
          <p:cNvSpPr txBox="1"/>
          <p:nvPr/>
        </p:nvSpPr>
        <p:spPr>
          <a:xfrm>
            <a:off x="5221514" y="2935258"/>
            <a:ext cx="3884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2B03EE-AEB2-E088-02B9-98E3680E0C40}"/>
              </a:ext>
            </a:extLst>
          </p:cNvPr>
          <p:cNvSpPr txBox="1"/>
          <p:nvPr/>
        </p:nvSpPr>
        <p:spPr>
          <a:xfrm>
            <a:off x="5039440" y="2846509"/>
            <a:ext cx="43030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√  완전히 새로운 유형이 아닌</a:t>
            </a:r>
            <a:r>
              <a:rPr lang="en-US" altLang="ko-KR" sz="12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r>
              <a:rPr lang="en-US" altLang="ko-KR" sz="1200" b="1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200" b="1" u="sng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지속적으로 출제되고 있는 추론형 문항</a:t>
            </a:r>
            <a:endParaRPr lang="en-US" altLang="ko-KR" sz="1200" b="1" u="sng" dirty="0">
              <a:solidFill>
                <a:srgbClr val="C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200" b="1" dirty="0">
              <a:solidFill>
                <a:srgbClr val="C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√   인혁처의 발표 핵심은 앞으로  단순 암기형 비중 줄이고 </a:t>
            </a:r>
            <a:endParaRPr lang="en-US" altLang="ko-KR" sz="12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ko-KR" altLang="en-US" sz="1200" b="1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r>
              <a:rPr lang="ko-KR" altLang="en-US" sz="1200" b="1" u="sng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추론형 문항의 비중을 늘리겠다는 것</a:t>
            </a:r>
            <a:r>
              <a:rPr lang="en-US" altLang="ko-KR" sz="1200" b="1" u="sng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  <a:p>
            <a:endParaRPr lang="en-US" altLang="ko-KR" sz="1200" b="1" dirty="0">
              <a:solidFill>
                <a:srgbClr val="C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√</a:t>
            </a:r>
            <a:r>
              <a:rPr lang="en-US" altLang="ko-KR" sz="1200" b="1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ko-KR" altLang="en-US" sz="12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추론형 문항은 답을 찾는데 상당한 시간 소요되므로</a:t>
            </a:r>
            <a:endParaRPr lang="en-US" altLang="ko-KR" sz="12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2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b="1" u="sng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충분한 연습과 훈련 필요</a:t>
            </a:r>
            <a:r>
              <a:rPr lang="en-US" altLang="ko-KR" sz="1200" b="1" u="sng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  <a:p>
            <a:r>
              <a:rPr lang="en-US" altLang="ko-KR" sz="1200" b="1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endParaRPr lang="ko-KR" altLang="en-US" sz="1100" b="1" u="sng" dirty="0">
              <a:solidFill>
                <a:srgbClr val="C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9CE289-91A3-255A-4125-657DC0FFC95D}"/>
              </a:ext>
            </a:extLst>
          </p:cNvPr>
          <p:cNvSpPr/>
          <p:nvPr/>
        </p:nvSpPr>
        <p:spPr>
          <a:xfrm>
            <a:off x="284243" y="3764274"/>
            <a:ext cx="4391805" cy="73294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6" descr="유튜브, 유튜브, 각도, 로고 png | PNGEgg">
            <a:extLst>
              <a:ext uri="{FF2B5EF4-FFF2-40B4-BE49-F238E27FC236}">
                <a16:creationId xmlns:a16="http://schemas.microsoft.com/office/drawing/2014/main" id="{12D3E536-6987-01D6-0A37-33953CB2D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111" r="91000">
                        <a14:foregroundMark x1="8222" y1="35000" x2="8667" y2="68750"/>
                        <a14:foregroundMark x1="45778" y1="50625" x2="57000" y2="60000"/>
                        <a14:foregroundMark x1="58556" y1="47875" x2="43778" y2="61125"/>
                        <a14:foregroundMark x1="43778" y1="61125" x2="44556" y2="41750"/>
                        <a14:foregroundMark x1="44556" y1="41750" x2="44444" y2="41625"/>
                        <a14:foregroundMark x1="91000" y1="31750" x2="90333" y2="71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24" t="15686" r="5338" b="10326"/>
          <a:stretch/>
        </p:blipFill>
        <p:spPr bwMode="auto">
          <a:xfrm>
            <a:off x="3825454" y="3972213"/>
            <a:ext cx="402517" cy="2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1E7A0C-47D1-8EFE-4CD0-CFAE491734CE}"/>
              </a:ext>
            </a:extLst>
          </p:cNvPr>
          <p:cNvSpPr txBox="1"/>
          <p:nvPr/>
        </p:nvSpPr>
        <p:spPr>
          <a:xfrm>
            <a:off x="319002" y="3856797"/>
            <a:ext cx="3666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인혁처</a:t>
            </a:r>
            <a:r>
              <a:rPr lang="ko-KR" altLang="en-US" sz="14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추론형 문항 비중 확대 발표</a:t>
            </a:r>
            <a:r>
              <a:rPr lang="en-US" altLang="ko-KR" sz="14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?</a:t>
            </a:r>
          </a:p>
          <a:p>
            <a:pPr algn="ctr"/>
            <a:r>
              <a:rPr lang="ko-KR" altLang="en-US" sz="14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이 영상 하나로 딱 정리해 드립니다</a:t>
            </a:r>
            <a:r>
              <a:rPr lang="en-US" altLang="ko-KR" sz="1400" b="1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F0DBF-3471-39B8-336F-D8EFFD0DF54B}"/>
              </a:ext>
            </a:extLst>
          </p:cNvPr>
          <p:cNvSpPr txBox="1"/>
          <p:nvPr/>
        </p:nvSpPr>
        <p:spPr>
          <a:xfrm>
            <a:off x="64065" y="1034187"/>
            <a:ext cx="93300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인혁처가 밝힌 국어</a:t>
            </a:r>
            <a:r>
              <a:rPr lang="en-US" altLang="ko-KR" sz="2000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·</a:t>
            </a:r>
            <a:r>
              <a:rPr lang="ko-KR" altLang="en-US" sz="2000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영어 출제경향 변화</a:t>
            </a:r>
            <a:r>
              <a:rPr lang="en-US" altLang="ko-KR" sz="2000" i="1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!</a:t>
            </a: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추론형 문항</a:t>
            </a:r>
            <a:r>
              <a:rPr lang="en-US" altLang="ko-KR" sz="2000" dirty="0">
                <a:solidFill>
                  <a:srgbClr val="C00000"/>
                </a:solidFill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,</a:t>
            </a:r>
            <a:r>
              <a:rPr lang="ko-KR" altLang="en-US" sz="2000" dirty="0">
                <a:solidFill>
                  <a:srgbClr val="C00000"/>
                </a:solidFill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 확실한 전략과 훈련으로 반드시 맞힐 수 있게 해줍니다</a:t>
            </a:r>
            <a:r>
              <a:rPr lang="en-US" altLang="ko-KR" sz="2000" dirty="0">
                <a:solidFill>
                  <a:srgbClr val="C00000"/>
                </a:solidFill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84AC-AB6E-84F8-52A7-5255008CEF5A}"/>
              </a:ext>
            </a:extLst>
          </p:cNvPr>
          <p:cNvSpPr txBox="1"/>
          <p:nvPr/>
        </p:nvSpPr>
        <p:spPr>
          <a:xfrm>
            <a:off x="856885" y="5341978"/>
            <a:ext cx="807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추론형 문항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전문가에 제대로 배우십시오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확실한 전략과 훈련으로 반드시 합격시켜 드립니다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7CBBCFCA-11FA-15FD-7912-4C35DEB29F8C}"/>
              </a:ext>
            </a:extLst>
          </p:cNvPr>
          <p:cNvSpPr/>
          <p:nvPr/>
        </p:nvSpPr>
        <p:spPr>
          <a:xfrm rot="10800000">
            <a:off x="3002078" y="4973442"/>
            <a:ext cx="3448518" cy="299338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D637A5-61A8-F667-51D2-EDFD66F2CB00}"/>
              </a:ext>
            </a:extLst>
          </p:cNvPr>
          <p:cNvSpPr/>
          <p:nvPr/>
        </p:nvSpPr>
        <p:spPr>
          <a:xfrm>
            <a:off x="208603" y="6130965"/>
            <a:ext cx="4484863" cy="3477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국어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사실적 이해 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VS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추론적 이해 문제 비교를 통한 </a:t>
            </a:r>
            <a:endParaRPr lang="en-US" altLang="ko-KR" sz="10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050" dirty="0">
                <a:solidFill>
                  <a:srgbClr val="FFFF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추론형 문항 풀이전략 확인하기 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AC0DB3-25A9-4AB8-FF72-7E82CF52A12C}"/>
              </a:ext>
            </a:extLst>
          </p:cNvPr>
          <p:cNvSpPr/>
          <p:nvPr/>
        </p:nvSpPr>
        <p:spPr>
          <a:xfrm>
            <a:off x="4838873" y="6130964"/>
            <a:ext cx="4092037" cy="3477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영어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사실적 이해 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VS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추론적 이해 문제 비교를 통한 </a:t>
            </a:r>
            <a:endParaRPr lang="en-US" altLang="ko-KR" sz="10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050" dirty="0">
                <a:solidFill>
                  <a:srgbClr val="FFFF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추론형 문항 풀이전략 확인하기  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92C090D-EE33-7D73-585C-78FDE5A9363A}"/>
              </a:ext>
            </a:extLst>
          </p:cNvPr>
          <p:cNvSpPr/>
          <p:nvPr/>
        </p:nvSpPr>
        <p:spPr>
          <a:xfrm>
            <a:off x="1365932" y="62810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A7C256-1271-1D6C-56CF-FFB4A8A38FCA}"/>
              </a:ext>
            </a:extLst>
          </p:cNvPr>
          <p:cNvSpPr/>
          <p:nvPr/>
        </p:nvSpPr>
        <p:spPr>
          <a:xfrm>
            <a:off x="7820084" y="62986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0A00F2-04CC-5B92-A3F7-125934B87ED3}"/>
              </a:ext>
            </a:extLst>
          </p:cNvPr>
          <p:cNvSpPr/>
          <p:nvPr/>
        </p:nvSpPr>
        <p:spPr>
          <a:xfrm>
            <a:off x="197182" y="3699704"/>
            <a:ext cx="4530393" cy="8722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95A784-3F79-9122-AFEA-73D0735EEA28}"/>
              </a:ext>
            </a:extLst>
          </p:cNvPr>
          <p:cNvSpPr/>
          <p:nvPr/>
        </p:nvSpPr>
        <p:spPr>
          <a:xfrm>
            <a:off x="122364" y="36279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8C1896-6055-882E-E8FB-AB3E235DDBB1}"/>
              </a:ext>
            </a:extLst>
          </p:cNvPr>
          <p:cNvSpPr/>
          <p:nvPr/>
        </p:nvSpPr>
        <p:spPr>
          <a:xfrm>
            <a:off x="2924365" y="4822543"/>
            <a:ext cx="3526231" cy="5194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BED6F91-7AA7-79A8-86D7-ADFA2B4D9F16}"/>
              </a:ext>
            </a:extLst>
          </p:cNvPr>
          <p:cNvSpPr/>
          <p:nvPr/>
        </p:nvSpPr>
        <p:spPr>
          <a:xfrm>
            <a:off x="2849547" y="47508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9F73B2-A09E-7FC0-D3A8-C4CE250E38CB}"/>
              </a:ext>
            </a:extLst>
          </p:cNvPr>
          <p:cNvSpPr/>
          <p:nvPr/>
        </p:nvSpPr>
        <p:spPr>
          <a:xfrm>
            <a:off x="2222194" y="5439685"/>
            <a:ext cx="5479505" cy="5194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47A6CC3-CEAC-CE56-5FAE-693B4AA21656}"/>
              </a:ext>
            </a:extLst>
          </p:cNvPr>
          <p:cNvSpPr/>
          <p:nvPr/>
        </p:nvSpPr>
        <p:spPr>
          <a:xfrm>
            <a:off x="2147376" y="5367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80B601-5D98-0401-6995-E5A23112DB24}"/>
              </a:ext>
            </a:extLst>
          </p:cNvPr>
          <p:cNvSpPr/>
          <p:nvPr/>
        </p:nvSpPr>
        <p:spPr>
          <a:xfrm>
            <a:off x="1513209" y="6298671"/>
            <a:ext cx="1861587" cy="307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0BF381-0BBA-CDAB-736A-3CE01EA12C57}"/>
              </a:ext>
            </a:extLst>
          </p:cNvPr>
          <p:cNvSpPr/>
          <p:nvPr/>
        </p:nvSpPr>
        <p:spPr>
          <a:xfrm>
            <a:off x="5958497" y="6283076"/>
            <a:ext cx="1861587" cy="307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070D1ED-0169-49A1-BF1C-2DC5ECFFA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172" y="6300081"/>
            <a:ext cx="2457266" cy="3950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ECCC13-AD92-EE46-26AC-32A3EF50D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6172" y="5822939"/>
            <a:ext cx="2442466" cy="39507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CDA9D9-008F-8407-8A1F-BA047C706959}"/>
              </a:ext>
            </a:extLst>
          </p:cNvPr>
          <p:cNvSpPr txBox="1"/>
          <p:nvPr/>
        </p:nvSpPr>
        <p:spPr>
          <a:xfrm>
            <a:off x="9391454" y="5575276"/>
            <a:ext cx="15436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spc="-100" baseline="0" dirty="0">
                <a:latin typeface="+mn-ea"/>
              </a:rPr>
              <a:t>[</a:t>
            </a:r>
            <a:r>
              <a:rPr lang="ko-KR" altLang="en-US" sz="900" spc="-100" baseline="0" dirty="0">
                <a:latin typeface="+mn-ea"/>
              </a:rPr>
              <a:t>깜박거리는 효과 참고</a:t>
            </a:r>
            <a:r>
              <a:rPr lang="en-US" altLang="ko-KR" sz="900" spc="-100" baseline="0" dirty="0">
                <a:latin typeface="+mn-ea"/>
              </a:rPr>
              <a:t>]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7150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5D4ED7F-8F7E-D31F-AFE4-5CDD6BD92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17131"/>
              </p:ext>
            </p:extLst>
          </p:nvPr>
        </p:nvGraphicFramePr>
        <p:xfrm>
          <a:off x="9476174" y="26467"/>
          <a:ext cx="2654423" cy="307970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964931-8E95-35D2-7BC9-4F5303D01DB6}"/>
              </a:ext>
            </a:extLst>
          </p:cNvPr>
          <p:cNvSpPr txBox="1"/>
          <p:nvPr/>
        </p:nvSpPr>
        <p:spPr>
          <a:xfrm>
            <a:off x="1206135" y="601862"/>
            <a:ext cx="215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사실적 이해 문항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384BF8C-0B98-4998-59B2-F7A7B9F4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2" y="962197"/>
            <a:ext cx="3360415" cy="3723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213606-5B77-49FE-12BE-46490775B158}"/>
              </a:ext>
            </a:extLst>
          </p:cNvPr>
          <p:cNvSpPr txBox="1"/>
          <p:nvPr/>
        </p:nvSpPr>
        <p:spPr>
          <a:xfrm>
            <a:off x="6066069" y="601862"/>
            <a:ext cx="215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추론형 문항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44B471-F0F9-8D6D-BEF0-1FA158DA7F8B}"/>
              </a:ext>
            </a:extLst>
          </p:cNvPr>
          <p:cNvSpPr txBox="1"/>
          <p:nvPr/>
        </p:nvSpPr>
        <p:spPr>
          <a:xfrm>
            <a:off x="766351" y="4907418"/>
            <a:ext cx="3112351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anchor="ctr">
            <a:spAutoFit/>
          </a:bodyPr>
          <a:lstStyle/>
          <a:p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지문에 드러난 </a:t>
            </a:r>
            <a:r>
              <a:rPr lang="ko-KR" altLang="en-US" sz="1200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사실적 정보만으로도 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충분히 답의 근거를 확인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할 수 있는 문제</a:t>
            </a:r>
          </a:p>
          <a:p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답의 근거로 작용하는 반대논리가 </a:t>
            </a:r>
          </a:p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확실히 드러나기 때문에 </a:t>
            </a:r>
            <a:r>
              <a:rPr lang="ko-KR" altLang="en-US" sz="1200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지문에 드러난 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정보들에 대한 종합적 독해가 필요 없음</a:t>
            </a:r>
            <a:endParaRPr lang="en-US" altLang="ko-KR" sz="1200" dirty="0">
              <a:solidFill>
                <a:srgbClr val="C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sz="1200" dirty="0">
              <a:solidFill>
                <a:srgbClr val="C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BD2C78-479C-2DF2-F4E9-28B3EF30E59B}"/>
              </a:ext>
            </a:extLst>
          </p:cNvPr>
          <p:cNvSpPr txBox="1"/>
          <p:nvPr/>
        </p:nvSpPr>
        <p:spPr>
          <a:xfrm>
            <a:off x="4162697" y="2935258"/>
            <a:ext cx="1175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i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VS</a:t>
            </a:r>
            <a:endParaRPr lang="ko-KR" altLang="en-US" sz="4000" i="1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DED02B8-3ACD-D5CD-9077-1D56B148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44" y="962197"/>
            <a:ext cx="3185408" cy="41992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79C0041-3761-DD6B-2CAE-44705BA506E9}"/>
              </a:ext>
            </a:extLst>
          </p:cNvPr>
          <p:cNvSpPr txBox="1"/>
          <p:nvPr/>
        </p:nvSpPr>
        <p:spPr>
          <a:xfrm>
            <a:off x="5628395" y="5278393"/>
            <a:ext cx="31123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endParaRPr lang="en-US" altLang="ko-KR" sz="1200" dirty="0">
              <a:solidFill>
                <a:srgbClr val="C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일반적 진술과 사례를 구분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해서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읽는 것이 중요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선지에 나타난 일반적 진술이 지문에 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있는 어떤 진술과 관련 있는지 찾아 </a:t>
            </a:r>
          </a:p>
          <a:p>
            <a:r>
              <a:rPr lang="ko-KR" altLang="en-US" sz="1200" dirty="0">
                <a:solidFill>
                  <a:srgbClr val="C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사례와 개념을 각각 대응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시기키는 것이 필요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sz="1200" dirty="0">
              <a:solidFill>
                <a:srgbClr val="C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41A4DB-7F19-B9DF-A215-008754099DC1}"/>
              </a:ext>
            </a:extLst>
          </p:cNvPr>
          <p:cNvSpPr txBox="1"/>
          <p:nvPr/>
        </p:nvSpPr>
        <p:spPr>
          <a:xfrm>
            <a:off x="6583679" y="5099899"/>
            <a:ext cx="120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Solution</a:t>
            </a:r>
            <a:endParaRPr lang="ko-KR" altLang="en-US" i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35E9ED-4E96-082A-4237-D4D238B184E8}"/>
              </a:ext>
            </a:extLst>
          </p:cNvPr>
          <p:cNvSpPr/>
          <p:nvPr/>
        </p:nvSpPr>
        <p:spPr>
          <a:xfrm>
            <a:off x="417608" y="108463"/>
            <a:ext cx="8722307" cy="3477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국어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사실적 이해 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VS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추론적 이해 문제 비교를 통한 </a:t>
            </a:r>
            <a:endParaRPr lang="en-US" altLang="ko-KR" sz="10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050" dirty="0">
                <a:solidFill>
                  <a:srgbClr val="FFFF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추론형 문항 풀이전략 확인하기 </a:t>
            </a:r>
            <a:r>
              <a:rPr lang="en-US" altLang="ko-KR" sz="1050" dirty="0">
                <a:solidFill>
                  <a:srgbClr val="FFFF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r>
              <a:rPr lang="ko-KR" altLang="en-US" sz="1050" dirty="0">
                <a:solidFill>
                  <a:srgbClr val="FFFF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CE9643-7F6C-CE69-6264-60A19D64B2ED}"/>
              </a:ext>
            </a:extLst>
          </p:cNvPr>
          <p:cNvSpPr/>
          <p:nvPr/>
        </p:nvSpPr>
        <p:spPr>
          <a:xfrm>
            <a:off x="417608" y="456169"/>
            <a:ext cx="8722307" cy="629336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93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32C617-F143-AB7E-942B-C41E88E418B9}"/>
              </a:ext>
            </a:extLst>
          </p:cNvPr>
          <p:cNvSpPr/>
          <p:nvPr/>
        </p:nvSpPr>
        <p:spPr>
          <a:xfrm>
            <a:off x="320511" y="1170541"/>
            <a:ext cx="4456622" cy="47683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AD447-EE43-C56D-C7A9-111CC2F8936B}"/>
              </a:ext>
            </a:extLst>
          </p:cNvPr>
          <p:cNvSpPr txBox="1"/>
          <p:nvPr/>
        </p:nvSpPr>
        <p:spPr>
          <a:xfrm>
            <a:off x="702017" y="1305091"/>
            <a:ext cx="367554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1">
                <a:latin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선행지표로 보는 </a:t>
            </a:r>
            <a:r>
              <a:rPr lang="ko-KR" altLang="en-US" sz="14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국어</a:t>
            </a:r>
            <a:r>
              <a:rPr lang="ko-KR" altLang="en-US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추론형 실전모의고사</a:t>
            </a:r>
            <a:endParaRPr lang="en-US" altLang="ko-KR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0A24C-6721-95FE-2495-F23F408B73AC}"/>
              </a:ext>
            </a:extLst>
          </p:cNvPr>
          <p:cNvSpPr txBox="1"/>
          <p:nvPr/>
        </p:nvSpPr>
        <p:spPr>
          <a:xfrm>
            <a:off x="5205238" y="1305091"/>
            <a:ext cx="368372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00000"/>
              </a:lnSpc>
              <a:defRPr sz="1400" b="1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선행지표로 보는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영어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추론형 실전모의고사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A777F6-19B3-977C-079A-D43CC1829627}"/>
              </a:ext>
            </a:extLst>
          </p:cNvPr>
          <p:cNvSpPr/>
          <p:nvPr/>
        </p:nvSpPr>
        <p:spPr>
          <a:xfrm>
            <a:off x="4964024" y="1179249"/>
            <a:ext cx="4166155" cy="47596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5D4ED7F-8F7E-D31F-AFE4-5CDD6BD92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830522"/>
              </p:ext>
            </p:extLst>
          </p:nvPr>
        </p:nvGraphicFramePr>
        <p:xfrm>
          <a:off x="9476174" y="26467"/>
          <a:ext cx="2654423" cy="3178046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00F044C0-BAC8-EC61-EE5B-BFBCDB11FBA5}"/>
              </a:ext>
            </a:extLst>
          </p:cNvPr>
          <p:cNvSpPr/>
          <p:nvPr/>
        </p:nvSpPr>
        <p:spPr>
          <a:xfrm>
            <a:off x="6036042" y="1776518"/>
            <a:ext cx="2022119" cy="20221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302EAE-1958-6DD9-9E69-CDD9370DD453}"/>
              </a:ext>
            </a:extLst>
          </p:cNvPr>
          <p:cNvSpPr txBox="1"/>
          <p:nvPr/>
        </p:nvSpPr>
        <p:spPr>
          <a:xfrm>
            <a:off x="6503596" y="2487495"/>
            <a:ext cx="10870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영어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김현정</a:t>
            </a:r>
            <a:r>
              <a:rPr lang="en-US" altLang="ko-KR" sz="1100" dirty="0">
                <a:latin typeface="+mn-ea"/>
              </a:rPr>
              <a:t>p</a:t>
            </a:r>
          </a:p>
          <a:p>
            <a:pPr algn="ctr"/>
            <a:r>
              <a:rPr lang="en-US" altLang="ko-KR" sz="1100" i="1" dirty="0" err="1">
                <a:latin typeface="+mn-ea"/>
              </a:rPr>
              <a:t>img</a:t>
            </a:r>
            <a:endParaRPr lang="en-US" altLang="ko-KR" sz="1100" i="1" dirty="0"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10BEA24-A88F-50AC-0EAA-84BF11EFD8D5}"/>
              </a:ext>
            </a:extLst>
          </p:cNvPr>
          <p:cNvSpPr/>
          <p:nvPr/>
        </p:nvSpPr>
        <p:spPr>
          <a:xfrm>
            <a:off x="1503640" y="1776518"/>
            <a:ext cx="2022119" cy="20221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684911-4DC1-08AD-627D-F0C5300665F8}"/>
              </a:ext>
            </a:extLst>
          </p:cNvPr>
          <p:cNvSpPr txBox="1"/>
          <p:nvPr/>
        </p:nvSpPr>
        <p:spPr>
          <a:xfrm>
            <a:off x="1988690" y="2487495"/>
            <a:ext cx="10870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국어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김정원</a:t>
            </a:r>
            <a:r>
              <a:rPr lang="en-US" altLang="ko-KR" sz="1100" dirty="0">
                <a:latin typeface="+mn-ea"/>
              </a:rPr>
              <a:t>p</a:t>
            </a:r>
          </a:p>
          <a:p>
            <a:pPr algn="ctr"/>
            <a:r>
              <a:rPr lang="en-US" altLang="ko-KR" sz="1100" i="1" dirty="0" err="1">
                <a:latin typeface="+mn-ea"/>
              </a:rPr>
              <a:t>img</a:t>
            </a:r>
            <a:endParaRPr lang="en-US" altLang="ko-KR" sz="1100" i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EA6F4-9621-F0C6-3B59-2F49CB851EBD}"/>
              </a:ext>
            </a:extLst>
          </p:cNvPr>
          <p:cNvSpPr txBox="1"/>
          <p:nvPr/>
        </p:nvSpPr>
        <p:spPr>
          <a:xfrm>
            <a:off x="1255505" y="3528752"/>
            <a:ext cx="2500513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前 메가로스쿨 </a:t>
            </a:r>
            <a:r>
              <a:rPr lang="en-US" altLang="ko-KR" sz="900" dirty="0">
                <a:latin typeface="+mn-ea"/>
              </a:rPr>
              <a:t>LEET </a:t>
            </a:r>
            <a:r>
              <a:rPr lang="ko-KR" altLang="en-US" sz="900" dirty="0">
                <a:latin typeface="+mn-ea"/>
              </a:rPr>
              <a:t>언어이해 전임</a:t>
            </a:r>
            <a:endParaRPr lang="en-US" altLang="ko-KR" sz="9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前 </a:t>
            </a:r>
            <a:r>
              <a:rPr lang="ko-KR" altLang="en-US" sz="900" dirty="0" err="1">
                <a:latin typeface="+mn-ea"/>
              </a:rPr>
              <a:t>메가엠디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PEET </a:t>
            </a:r>
            <a:r>
              <a:rPr lang="ko-KR" altLang="en-US" sz="900" dirty="0">
                <a:latin typeface="+mn-ea"/>
              </a:rPr>
              <a:t>언어추론 전임 </a:t>
            </a:r>
            <a:endParaRPr lang="en-US" altLang="ko-KR" sz="9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98B7A-1F96-8A43-4955-9A104FAA4384}"/>
              </a:ext>
            </a:extLst>
          </p:cNvPr>
          <p:cNvSpPr txBox="1"/>
          <p:nvPr/>
        </p:nvSpPr>
        <p:spPr>
          <a:xfrm>
            <a:off x="5754295" y="3535683"/>
            <a:ext cx="2585612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前  종로 편입 문법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논리 강사</a:t>
            </a:r>
            <a:endParaRPr lang="en-US" altLang="ko-KR" sz="9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A09D8-8A21-CB7A-16B9-6C2139B3B0ED}"/>
              </a:ext>
            </a:extLst>
          </p:cNvPr>
          <p:cNvSpPr txBox="1"/>
          <p:nvPr/>
        </p:nvSpPr>
        <p:spPr>
          <a:xfrm>
            <a:off x="626044" y="4166560"/>
            <a:ext cx="3827485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강의 특징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]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333333"/>
                </a:solidFill>
                <a:effectLst/>
                <a:latin typeface="+mn-ea"/>
              </a:rPr>
              <a:t>수능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+mn-ea"/>
              </a:rPr>
              <a:t>, PAST,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+mn-ea"/>
              </a:rPr>
              <a:t>편입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+mn-ea"/>
              </a:rPr>
              <a:t>, LEET, SAT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+mn-ea"/>
              </a:rPr>
              <a:t>등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+mn-ea"/>
              </a:rPr>
              <a:t>15</a:t>
            </a:r>
            <a:r>
              <a:rPr lang="ko-KR" altLang="en-US" sz="1000" dirty="0">
                <a:solidFill>
                  <a:srgbClr val="333333"/>
                </a:solidFill>
                <a:latin typeface="+mn-ea"/>
              </a:rPr>
              <a:t>개년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+mn-ea"/>
              </a:rPr>
              <a:t> 기출을 통해</a:t>
            </a:r>
            <a:endParaRPr lang="en-US" altLang="ko-KR" sz="1000" b="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000" b="0" i="0" dirty="0">
                <a:solidFill>
                  <a:srgbClr val="333333"/>
                </a:solidFill>
                <a:effectLst/>
                <a:latin typeface="+mn-ea"/>
              </a:rPr>
              <a:t>    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추론형 문제의 경향과 유형을 완벽 분석</a:t>
            </a:r>
            <a:endParaRPr lang="en-US" altLang="ko-KR" sz="1000" b="1" dirty="0">
              <a:solidFill>
                <a:srgbClr val="333333"/>
              </a:solidFill>
              <a:latin typeface="+mn-ea"/>
            </a:endParaRPr>
          </a:p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333333"/>
                </a:solidFill>
                <a:effectLst/>
                <a:latin typeface="+mn-ea"/>
              </a:rPr>
              <a:t>실제 출제될 만한 예상 문제를 미리 학습함으로써 </a:t>
            </a:r>
            <a:endParaRPr lang="en-US" altLang="ko-KR" sz="1000" b="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000" dirty="0">
                <a:solidFill>
                  <a:srgbClr val="333333"/>
                </a:solidFill>
                <a:latin typeface="+mn-ea"/>
              </a:rPr>
              <a:t>    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응용력과 실전 적응력 극대화</a:t>
            </a:r>
            <a:endParaRPr lang="en-US" altLang="ko-KR" sz="1000" dirty="0">
              <a:solidFill>
                <a:srgbClr val="333333"/>
              </a:solidFill>
              <a:latin typeface="+mn-ea"/>
            </a:endParaRPr>
          </a:p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333333"/>
                </a:solidFill>
                <a:effectLst/>
                <a:latin typeface="+mn-ea"/>
              </a:rPr>
              <a:t>​추론형 문항의 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유형별 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skill 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학습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+mn-ea"/>
              </a:rPr>
              <a:t>을 통한 </a:t>
            </a:r>
            <a:r>
              <a:rPr lang="ko-KR" altLang="en-US" sz="1000" b="1" i="0" dirty="0" err="1">
                <a:solidFill>
                  <a:srgbClr val="333333"/>
                </a:solidFill>
                <a:effectLst/>
                <a:latin typeface="+mn-ea"/>
              </a:rPr>
              <a:t>문풀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 시간 단축</a:t>
            </a:r>
            <a:endParaRPr lang="en-US" altLang="ko-KR" sz="1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</a:rPr>
              <a:t>추론형 모의고사 </a:t>
            </a:r>
            <a:r>
              <a:rPr lang="en-US" altLang="ko-KR" sz="1000" b="1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</a:rPr>
              <a:t>1</a:t>
            </a:r>
            <a:r>
              <a:rPr lang="ko-KR" altLang="en-US" sz="1000" b="1" dirty="0">
                <a:solidFill>
                  <a:srgbClr val="333333"/>
                </a:solidFill>
                <a:highlight>
                  <a:srgbClr val="FFFF00"/>
                </a:highlight>
                <a:latin typeface="+mn-ea"/>
              </a:rPr>
              <a:t>회분 특별 제공</a:t>
            </a:r>
            <a:endParaRPr lang="en-US" altLang="ko-KR" sz="1000" b="1" i="0" dirty="0">
              <a:solidFill>
                <a:srgbClr val="333333"/>
              </a:solidFill>
              <a:effectLst/>
              <a:highlight>
                <a:srgbClr val="FFFF00"/>
              </a:highlight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2E342-DF65-2442-03E0-DE6327C9DBBA}"/>
              </a:ext>
            </a:extLst>
          </p:cNvPr>
          <p:cNvSpPr txBox="1"/>
          <p:nvPr/>
        </p:nvSpPr>
        <p:spPr>
          <a:xfrm>
            <a:off x="5174291" y="4139340"/>
            <a:ext cx="3955887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defRPr sz="1000" b="0" i="0">
                <a:solidFill>
                  <a:srgbClr val="333333"/>
                </a:solidFill>
                <a:effectLst/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강의 특징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]</a:t>
            </a:r>
          </a:p>
          <a:p>
            <a:r>
              <a:rPr lang="ko-KR" altLang="en-US" dirty="0"/>
              <a:t>수능</a:t>
            </a:r>
            <a:r>
              <a:rPr lang="en-US" altLang="ko-KR" dirty="0"/>
              <a:t>, </a:t>
            </a:r>
            <a:r>
              <a:rPr lang="ko-KR" altLang="en-US" dirty="0"/>
              <a:t>공무원</a:t>
            </a:r>
            <a:r>
              <a:rPr lang="en-US" altLang="ko-KR" dirty="0"/>
              <a:t>, </a:t>
            </a:r>
            <a:r>
              <a:rPr lang="ko-KR" altLang="en-US" dirty="0"/>
              <a:t>편입</a:t>
            </a:r>
            <a:r>
              <a:rPr lang="en-US" altLang="ko-KR" dirty="0"/>
              <a:t>, SAT</a:t>
            </a:r>
            <a:r>
              <a:rPr lang="ko-KR" altLang="en-US" dirty="0"/>
              <a:t>에서 출제된 추론형 기출문제를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완벽히 분석하여 </a:t>
            </a:r>
            <a:r>
              <a:rPr lang="ko-KR" altLang="en-US" b="1" dirty="0"/>
              <a:t>출제 예상 유형을 완벽히 분석</a:t>
            </a:r>
          </a:p>
          <a:p>
            <a:r>
              <a:rPr lang="ko-KR" altLang="en-US" dirty="0"/>
              <a:t>글의 전개방식</a:t>
            </a:r>
            <a:r>
              <a:rPr lang="en-US" altLang="ko-KR" dirty="0"/>
              <a:t>, </a:t>
            </a:r>
            <a:r>
              <a:rPr lang="ko-KR" altLang="en-US" dirty="0"/>
              <a:t>핵심 내용</a:t>
            </a:r>
            <a:r>
              <a:rPr lang="en-US" altLang="ko-KR" dirty="0"/>
              <a:t>,</a:t>
            </a:r>
            <a:r>
              <a:rPr lang="ko-KR" altLang="en-US" dirty="0"/>
              <a:t> 논리적 흐름을 이해하고 논리적으로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추론하는</a:t>
            </a:r>
            <a:r>
              <a:rPr lang="en-US" altLang="ko-KR" dirty="0"/>
              <a:t> </a:t>
            </a:r>
            <a:r>
              <a:rPr lang="ko-KR" altLang="en-US" dirty="0"/>
              <a:t>방법을 제시해 </a:t>
            </a:r>
            <a:r>
              <a:rPr lang="ko-KR" altLang="en-US" dirty="0" err="1"/>
              <a:t>실전력</a:t>
            </a:r>
            <a:r>
              <a:rPr lang="ko-KR" altLang="en-US" dirty="0"/>
              <a:t> 극대화</a:t>
            </a:r>
            <a:endParaRPr lang="en-US" altLang="ko-KR" dirty="0"/>
          </a:p>
          <a:p>
            <a:r>
              <a:rPr lang="ko-KR" altLang="en-US" dirty="0"/>
              <a:t>추론형 문항의 </a:t>
            </a:r>
            <a:r>
              <a:rPr lang="ko-KR" altLang="en-US" b="1" dirty="0"/>
              <a:t>유형별 </a:t>
            </a:r>
            <a:r>
              <a:rPr lang="en-US" altLang="ko-KR" b="1" dirty="0"/>
              <a:t>skill </a:t>
            </a:r>
            <a:r>
              <a:rPr lang="ko-KR" altLang="en-US" b="1" dirty="0"/>
              <a:t>학습</a:t>
            </a:r>
            <a:r>
              <a:rPr lang="ko-KR" altLang="en-US" dirty="0"/>
              <a:t>을 통한 </a:t>
            </a:r>
            <a:r>
              <a:rPr lang="ko-KR" altLang="en-US" b="1" dirty="0" err="1"/>
              <a:t>문풀</a:t>
            </a:r>
            <a:r>
              <a:rPr lang="ko-KR" altLang="en-US" b="1" dirty="0"/>
              <a:t> 시간 단축​</a:t>
            </a:r>
            <a:endParaRPr lang="en-US" altLang="ko-KR" b="1" dirty="0"/>
          </a:p>
          <a:p>
            <a:r>
              <a:rPr lang="ko-KR" altLang="en-US" b="1" dirty="0">
                <a:highlight>
                  <a:srgbClr val="FFFF00"/>
                </a:highlight>
              </a:rPr>
              <a:t>추론형 모의고사 </a:t>
            </a:r>
            <a:r>
              <a:rPr lang="en-US" altLang="ko-KR" b="1" dirty="0">
                <a:highlight>
                  <a:srgbClr val="FFFF00"/>
                </a:highlight>
              </a:rPr>
              <a:t>1</a:t>
            </a:r>
            <a:r>
              <a:rPr lang="ko-KR" altLang="en-US" b="1" dirty="0">
                <a:highlight>
                  <a:srgbClr val="FFFF00"/>
                </a:highlight>
              </a:rPr>
              <a:t>회분 특별 제공​​​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216D3-CE16-D5AE-EB0A-6CFFAC471DE1}"/>
              </a:ext>
            </a:extLst>
          </p:cNvPr>
          <p:cNvSpPr/>
          <p:nvPr/>
        </p:nvSpPr>
        <p:spPr>
          <a:xfrm>
            <a:off x="302441" y="659845"/>
            <a:ext cx="8860414" cy="461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954DA-E708-36F7-0BE4-6A49C3D1750C}"/>
              </a:ext>
            </a:extLst>
          </p:cNvPr>
          <p:cNvSpPr txBox="1"/>
          <p:nvPr/>
        </p:nvSpPr>
        <p:spPr>
          <a:xfrm>
            <a:off x="359464" y="705954"/>
            <a:ext cx="8762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추론형 문항 풀이 전략을 확실히 이해하고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체화하는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훈련 특강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09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ACF471-AE2A-2208-EDA4-0D0E8CA4C6DD}"/>
              </a:ext>
            </a:extLst>
          </p:cNvPr>
          <p:cNvSpPr txBox="1"/>
          <p:nvPr/>
        </p:nvSpPr>
        <p:spPr>
          <a:xfrm>
            <a:off x="114460" y="1291825"/>
            <a:ext cx="9361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추론형 문항 훈련에 부족함이 없도록</a:t>
            </a:r>
            <a:r>
              <a:rPr lang="en-US" altLang="ko-KR" sz="2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</a:t>
            </a:r>
            <a:endParaRPr lang="en-US" altLang="ko-KR" sz="2000" i="1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언어과목 추론형 기출문제집을 드립니다</a:t>
            </a:r>
            <a:r>
              <a:rPr lang="en-US" altLang="ko-KR" sz="2000" dirty="0">
                <a:solidFill>
                  <a:srgbClr val="FF0000"/>
                </a:solidFill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31FBAB-065F-1A63-D996-21BC875D35E6}"/>
              </a:ext>
            </a:extLst>
          </p:cNvPr>
          <p:cNvSpPr/>
          <p:nvPr/>
        </p:nvSpPr>
        <p:spPr>
          <a:xfrm>
            <a:off x="3572802" y="2200029"/>
            <a:ext cx="2347255" cy="3240162"/>
          </a:xfrm>
          <a:prstGeom prst="rect">
            <a:avLst/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AEA5E-30B4-5F4C-4579-77DE818D4747}"/>
              </a:ext>
            </a:extLst>
          </p:cNvPr>
          <p:cNvSpPr txBox="1"/>
          <p:nvPr/>
        </p:nvSpPr>
        <p:spPr>
          <a:xfrm>
            <a:off x="3758186" y="3604667"/>
            <a:ext cx="19764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3</a:t>
            </a:r>
            <a:r>
              <a:rPr lang="ko-KR" altLang="en-US" sz="1100" b="1" dirty="0">
                <a:latin typeface="+mn-ea"/>
              </a:rPr>
              <a:t>월 </a:t>
            </a:r>
            <a:r>
              <a:rPr lang="en-US" altLang="ko-KR" sz="1100" b="1" dirty="0">
                <a:latin typeface="+mn-ea"/>
              </a:rPr>
              <a:t>12</a:t>
            </a:r>
            <a:r>
              <a:rPr lang="ko-KR" altLang="en-US" sz="1100" b="1" dirty="0">
                <a:latin typeface="+mn-ea"/>
              </a:rPr>
              <a:t>일 이후 </a:t>
            </a:r>
            <a:endParaRPr lang="en-US" altLang="ko-KR" sz="1100" b="1" dirty="0">
              <a:latin typeface="+mn-ea"/>
            </a:endParaRPr>
          </a:p>
          <a:p>
            <a:pPr algn="ctr"/>
            <a:r>
              <a:rPr lang="ko-KR" altLang="en-US" sz="1100" b="1" dirty="0">
                <a:latin typeface="+mn-ea"/>
              </a:rPr>
              <a:t>다운로드 가능합니다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pic>
        <p:nvPicPr>
          <p:cNvPr id="12" name="Picture 2" descr="공무원 합격의 새로운 기준, 메가공무원">
            <a:extLst>
              <a:ext uri="{FF2B5EF4-FFF2-40B4-BE49-F238E27FC236}">
                <a16:creationId xmlns:a16="http://schemas.microsoft.com/office/drawing/2014/main" id="{6F54E96F-17F2-2C27-950F-1A5DC4ACB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174" y="4931768"/>
            <a:ext cx="2593905" cy="181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AB3141-8E38-96CC-4A52-16C0963DF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313206"/>
              </p:ext>
            </p:extLst>
          </p:nvPr>
        </p:nvGraphicFramePr>
        <p:xfrm>
          <a:off x="9476174" y="26467"/>
          <a:ext cx="2654423" cy="3079702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A090198E-182B-9EDE-15DA-F803C2B750D1}"/>
              </a:ext>
            </a:extLst>
          </p:cNvPr>
          <p:cNvSpPr/>
          <p:nvPr/>
        </p:nvSpPr>
        <p:spPr>
          <a:xfrm>
            <a:off x="4411777" y="539873"/>
            <a:ext cx="631596" cy="631596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4C3D0-8457-6454-4F75-93246D633820}"/>
              </a:ext>
            </a:extLst>
          </p:cNvPr>
          <p:cNvSpPr txBox="1"/>
          <p:nvPr/>
        </p:nvSpPr>
        <p:spPr>
          <a:xfrm>
            <a:off x="5332799" y="2212916"/>
            <a:ext cx="587258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PDF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50C368-F01B-F7D4-26A3-8CFE77CDFD65}"/>
              </a:ext>
            </a:extLst>
          </p:cNvPr>
          <p:cNvSpPr/>
          <p:nvPr/>
        </p:nvSpPr>
        <p:spPr>
          <a:xfrm>
            <a:off x="6024086" y="2212916"/>
            <a:ext cx="1174124" cy="11741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D76ACD-1CCB-2373-6D17-A120EB8D9900}"/>
              </a:ext>
            </a:extLst>
          </p:cNvPr>
          <p:cNvSpPr txBox="1"/>
          <p:nvPr/>
        </p:nvSpPr>
        <p:spPr>
          <a:xfrm>
            <a:off x="6096000" y="2502960"/>
            <a:ext cx="102799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오직</a:t>
            </a:r>
            <a:r>
              <a:rPr lang="ko-KR" altLang="en-US" sz="1100" b="1" dirty="0">
                <a:solidFill>
                  <a:srgbClr val="FFFF00"/>
                </a:solidFill>
                <a:latin typeface="+mn-ea"/>
              </a:rPr>
              <a:t> </a:t>
            </a:r>
            <a:endParaRPr lang="en-US" altLang="ko-KR" sz="1100" b="1" dirty="0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FFFF00"/>
                </a:solidFill>
                <a:latin typeface="+mn-ea"/>
              </a:rPr>
              <a:t>파이널특강 신청자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만</a:t>
            </a:r>
            <a:r>
              <a:rPr lang="en-US" altLang="ko-KR" sz="1100" b="1" i="1" dirty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C33BF36-EE57-8D07-A697-B1963AE1B40E}"/>
              </a:ext>
            </a:extLst>
          </p:cNvPr>
          <p:cNvSpPr/>
          <p:nvPr/>
        </p:nvSpPr>
        <p:spPr>
          <a:xfrm>
            <a:off x="6052917" y="3475305"/>
            <a:ext cx="1115371" cy="11153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B4721B-556B-2EE4-59EA-4990A572AE67}"/>
              </a:ext>
            </a:extLst>
          </p:cNvPr>
          <p:cNvSpPr txBox="1"/>
          <p:nvPr/>
        </p:nvSpPr>
        <p:spPr>
          <a:xfrm>
            <a:off x="6070076" y="3563631"/>
            <a:ext cx="10810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최신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3~5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개년 기출문제 중 </a:t>
            </a:r>
            <a:r>
              <a:rPr lang="ko-KR" altLang="en-US" sz="1100" b="1" dirty="0">
                <a:solidFill>
                  <a:srgbClr val="FFFF00"/>
                </a:solidFill>
                <a:latin typeface="+mn-ea"/>
              </a:rPr>
              <a:t>꼭 확인해야할 추론형 문제</a:t>
            </a:r>
            <a:endParaRPr lang="en-US" altLang="ko-KR" sz="1100" b="1" dirty="0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엄선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CECB42-0560-819D-ABA0-F0C20101ACDC}"/>
              </a:ext>
            </a:extLst>
          </p:cNvPr>
          <p:cNvSpPr txBox="1"/>
          <p:nvPr/>
        </p:nvSpPr>
        <p:spPr>
          <a:xfrm>
            <a:off x="9416401" y="4685547"/>
            <a:ext cx="26536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디자인 참고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8947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971894D1-1FA8-FB6E-944E-13DC752937C5}"/>
              </a:ext>
            </a:extLst>
          </p:cNvPr>
          <p:cNvSpPr txBox="1"/>
          <p:nvPr/>
        </p:nvSpPr>
        <p:spPr>
          <a:xfrm>
            <a:off x="10466796" y="6931841"/>
            <a:ext cx="1843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2400" b="1">
                <a:latin typeface="+mn-e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900" b="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900" b="0" dirty="0">
                <a:solidFill>
                  <a:schemeClr val="bg1">
                    <a:lumMod val="65000"/>
                  </a:schemeClr>
                </a:solidFill>
              </a:rPr>
              <a:t>다운로드 후 풀어보세요</a:t>
            </a:r>
            <a:r>
              <a:rPr lang="en-US" altLang="ko-KR" sz="900" b="0" i="1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ko-KR" altLang="en-US" sz="900" b="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3532C16-7B3D-13A9-54A7-FDFEF424F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71241"/>
              </p:ext>
            </p:extLst>
          </p:nvPr>
        </p:nvGraphicFramePr>
        <p:xfrm>
          <a:off x="9476174" y="26467"/>
          <a:ext cx="2654423" cy="3315206"/>
        </p:xfrm>
        <a:graphic>
          <a:graphicData uri="http://schemas.openxmlformats.org/drawingml/2006/table">
            <a:tbl>
              <a:tblPr/>
              <a:tblGrid>
                <a:gridCol w="512557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313021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311533">
                <a:tc gridSpan="3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59705"/>
                  </a:ext>
                </a:extLst>
              </a:tr>
              <a:tr h="194708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1947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디자인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</a:t>
                      </a:r>
                      <a:endParaRPr lang="en-US" altLang="ko-KR" sz="9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코딩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① 링크 </a:t>
                      </a:r>
                      <a:r>
                        <a:rPr lang="en-US" altLang="ko-KR" sz="900" spc="-100" baseline="0" dirty="0">
                          <a:latin typeface="+mn-ea"/>
                        </a:rPr>
                        <a:t>https://www.miraeij.com/gosi/professor/home/?c3RlYWNoZXJfZms9OTU=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695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개발</a:t>
                      </a: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100" baseline="0" dirty="0">
                          <a:latin typeface="+mn-ea"/>
                        </a:rPr>
                        <a:t>② 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1178438">
                <a:tc gridSpan="3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</a:txBody>
                  <a:tcPr marL="36000" marR="36000" marT="46800" marB="4680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273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B7BC23B-1499-8B48-96E4-5C0C06433072}"/>
              </a:ext>
            </a:extLst>
          </p:cNvPr>
          <p:cNvSpPr/>
          <p:nvPr/>
        </p:nvSpPr>
        <p:spPr>
          <a:xfrm>
            <a:off x="713888" y="1831330"/>
            <a:ext cx="8074025" cy="461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CCAD4-E11A-DB65-12F3-9F80116FF680}"/>
              </a:ext>
            </a:extLst>
          </p:cNvPr>
          <p:cNvSpPr txBox="1"/>
          <p:nvPr/>
        </p:nvSpPr>
        <p:spPr>
          <a:xfrm>
            <a:off x="689326" y="1881472"/>
            <a:ext cx="807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적중률 </a:t>
            </a: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도전하는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행정학 꼭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</a:t>
            </a:r>
            <a:endParaRPr lang="en-US" altLang="ko-KR" b="1" i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509E5-42EB-2165-77E7-3A0402874FE3}"/>
              </a:ext>
            </a:extLst>
          </p:cNvPr>
          <p:cNvSpPr txBox="1"/>
          <p:nvPr/>
        </p:nvSpPr>
        <p:spPr>
          <a:xfrm>
            <a:off x="1318780" y="877692"/>
            <a:ext cx="68151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난이도 상승으로 점점 어려워지는 전공과목에서</a:t>
            </a:r>
            <a:r>
              <a:rPr lang="en-US" altLang="ko-KR" sz="1600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 </a:t>
            </a:r>
            <a:r>
              <a:rPr lang="ko-KR" altLang="en-US" sz="1600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고득점 달성은 필수</a:t>
            </a:r>
            <a:r>
              <a:rPr lang="en-US" altLang="ko-KR" sz="1600" i="1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600" u="sng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엄선된 기출 지문으로 </a:t>
            </a:r>
            <a:r>
              <a:rPr lang="ko-KR" altLang="en-US" sz="1600" u="sng" dirty="0">
                <a:solidFill>
                  <a:srgbClr val="C00000"/>
                </a:solidFill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반드시 출제될 핵심</a:t>
            </a:r>
            <a:r>
              <a:rPr lang="ko-KR" altLang="en-US" sz="1600" u="sng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만 </a:t>
            </a:r>
            <a:r>
              <a:rPr lang="ko-KR" altLang="en-US" sz="1600" u="sng" dirty="0">
                <a:solidFill>
                  <a:srgbClr val="C00000"/>
                </a:solidFill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정확하게 정리</a:t>
            </a:r>
            <a:r>
              <a:rPr lang="ko-KR" altLang="en-US" sz="1600" u="sng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했습니다</a:t>
            </a:r>
            <a:r>
              <a:rPr lang="en-US" altLang="ko-KR" sz="1600" u="sng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.</a:t>
            </a:r>
            <a:r>
              <a:rPr lang="ko-KR" altLang="en-US" sz="1600" dirty="0">
                <a:latin typeface="바른공군체 Bold" panose="020B0800000101010101" pitchFamily="34" charset="-127"/>
                <a:ea typeface="바른공군체 Bold" panose="020B0800000101010101" pitchFamily="34" charset="-127"/>
              </a:rPr>
              <a:t> </a:t>
            </a:r>
            <a:endParaRPr lang="en-US" altLang="ko-KR" sz="1600" dirty="0">
              <a:latin typeface="바른공군체 Bold" panose="020B0800000101010101" pitchFamily="34" charset="-127"/>
              <a:ea typeface="바른공군체 Bold" panose="020B08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1BB004-87FF-10B7-A0B8-39B6794EAE44}"/>
              </a:ext>
            </a:extLst>
          </p:cNvPr>
          <p:cNvSpPr/>
          <p:nvPr/>
        </p:nvSpPr>
        <p:spPr>
          <a:xfrm>
            <a:off x="739885" y="2310818"/>
            <a:ext cx="8023466" cy="43916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B33AE-E363-F31E-AB85-305B798A27F2}"/>
              </a:ext>
            </a:extLst>
          </p:cNvPr>
          <p:cNvSpPr txBox="1"/>
          <p:nvPr/>
        </p:nvSpPr>
        <p:spPr>
          <a:xfrm>
            <a:off x="3881938" y="233921"/>
            <a:ext cx="168879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 Secret 02.</a:t>
            </a:r>
          </a:p>
          <a:p>
            <a:pPr algn="dist"/>
            <a:r>
              <a:rPr lang="ko-KR" altLang="en-US" b="1" u="sng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가장 정확하게</a:t>
            </a:r>
            <a:endParaRPr lang="en-US" altLang="ko-KR" sz="1400" b="1" u="sng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D02B38-4B50-693F-D5B4-EC506AF0F8FF}"/>
              </a:ext>
            </a:extLst>
          </p:cNvPr>
          <p:cNvSpPr txBox="1"/>
          <p:nvPr/>
        </p:nvSpPr>
        <p:spPr>
          <a:xfrm>
            <a:off x="4439139" y="5013476"/>
            <a:ext cx="3994414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defRPr sz="1000" b="0" i="0">
                <a:solidFill>
                  <a:srgbClr val="333333"/>
                </a:solidFill>
                <a:effectLst/>
                <a:latin typeface="+mn-ea"/>
              </a:defRPr>
            </a:lvl1pPr>
          </a:lstStyle>
          <a:p>
            <a:pPr marL="0" indent="0">
              <a:buNone/>
            </a:pPr>
            <a:r>
              <a:rPr lang="en-US" altLang="ko-KR" sz="1000" b="1" i="0" dirty="0">
                <a:solidFill>
                  <a:srgbClr val="333333"/>
                </a:solidFill>
                <a:effectLst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</a:rPr>
              <a:t>강의 특징</a:t>
            </a:r>
            <a:r>
              <a:rPr lang="en-US" altLang="ko-KR" sz="1000" b="1" i="0" dirty="0">
                <a:solidFill>
                  <a:srgbClr val="333333"/>
                </a:solidFill>
                <a:effectLst/>
              </a:rPr>
              <a:t>]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</a:rPr>
              <a:t>2023 </a:t>
            </a:r>
            <a:r>
              <a:rPr lang="ko-KR" altLang="en-US" b="0" i="0" dirty="0" err="1">
                <a:solidFill>
                  <a:srgbClr val="333333"/>
                </a:solidFill>
                <a:effectLst/>
              </a:rPr>
              <a:t>국가직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9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급 시험 </a:t>
            </a:r>
            <a:r>
              <a:rPr lang="ko-KR" altLang="en-US" i="0" dirty="0">
                <a:solidFill>
                  <a:srgbClr val="333333"/>
                </a:solidFill>
                <a:effectLst/>
              </a:rPr>
              <a:t>전</a:t>
            </a:r>
            <a:r>
              <a:rPr lang="ko-KR" altLang="en-US" b="1" i="0" dirty="0">
                <a:solidFill>
                  <a:srgbClr val="333333"/>
                </a:solidFill>
                <a:effectLst/>
              </a:rPr>
              <a:t> 꼭 알아야할 기출 </a:t>
            </a:r>
            <a:r>
              <a:rPr lang="en-US" altLang="ko-KR" b="1" i="0" dirty="0">
                <a:solidFill>
                  <a:srgbClr val="333333"/>
                </a:solidFill>
                <a:effectLst/>
              </a:rPr>
              <a:t>200</a:t>
            </a:r>
            <a:r>
              <a:rPr lang="ko-KR" altLang="en-US" b="1" i="0" dirty="0">
                <a:solidFill>
                  <a:srgbClr val="333333"/>
                </a:solidFill>
                <a:effectLst/>
              </a:rPr>
              <a:t>제 엄선</a:t>
            </a:r>
            <a:endParaRPr lang="en-US" altLang="ko-KR" b="1" i="0" dirty="0">
              <a:solidFill>
                <a:srgbClr val="333333"/>
              </a:solidFill>
              <a:effectLst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</a:rPr>
              <a:t>기출문제 풀이를 통해 행정학의 </a:t>
            </a:r>
            <a:r>
              <a:rPr lang="ko-KR" altLang="en-US" b="1" i="0" dirty="0">
                <a:solidFill>
                  <a:srgbClr val="333333"/>
                </a:solidFill>
                <a:effectLst/>
              </a:rPr>
              <a:t>핵심포인트 압축 정리</a:t>
            </a:r>
            <a:endParaRPr lang="en-US" altLang="ko-KR" b="1" i="0" dirty="0">
              <a:solidFill>
                <a:srgbClr val="333333"/>
              </a:solidFill>
              <a:effectLst/>
            </a:endParaRPr>
          </a:p>
          <a:p>
            <a:r>
              <a:rPr lang="ko-KR" altLang="en-US" dirty="0"/>
              <a:t>문제 풀이를 통해 시험 전 </a:t>
            </a:r>
            <a:r>
              <a:rPr lang="ko-KR" altLang="en-US" b="1" dirty="0"/>
              <a:t>실전 감각 </a:t>
            </a:r>
            <a:r>
              <a:rPr lang="en-US" altLang="ko-KR" b="1" dirty="0"/>
              <a:t>UP</a:t>
            </a:r>
            <a:r>
              <a:rPr lang="en-US" altLang="ko-KR" b="1" i="1" dirty="0"/>
              <a:t>!</a:t>
            </a:r>
          </a:p>
          <a:p>
            <a:pPr marL="0" indent="0">
              <a:buNone/>
            </a:pPr>
            <a:r>
              <a:rPr lang="en-US" altLang="ko-KR" sz="1000" b="1" i="0" dirty="0">
                <a:solidFill>
                  <a:srgbClr val="333333"/>
                </a:solidFill>
                <a:effectLst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</a:rPr>
              <a:t>수강 대상</a:t>
            </a:r>
            <a:r>
              <a:rPr lang="en-US" altLang="ko-KR" sz="1000" b="1" i="0" dirty="0">
                <a:solidFill>
                  <a:srgbClr val="333333"/>
                </a:solidFill>
                <a:effectLst/>
              </a:rPr>
              <a:t>]</a:t>
            </a:r>
            <a:endParaRPr lang="en-US" altLang="ko-KR" sz="1000" dirty="0">
              <a:solidFill>
                <a:srgbClr val="333333"/>
              </a:solidFill>
              <a:effectLst/>
            </a:endParaRPr>
          </a:p>
          <a:p>
            <a:r>
              <a:rPr lang="ko-KR" altLang="en-US" dirty="0"/>
              <a:t>단기간에 기출지문을 빠르게 정리하고 싶은 학생</a:t>
            </a:r>
          </a:p>
          <a:p>
            <a:r>
              <a:rPr lang="ko-KR" altLang="en-US" dirty="0"/>
              <a:t>행정학 </a:t>
            </a:r>
            <a:r>
              <a:rPr lang="en-US" altLang="ko-KR" dirty="0"/>
              <a:t>100</a:t>
            </a:r>
            <a:r>
              <a:rPr lang="ko-KR" altLang="en-US" dirty="0"/>
              <a:t>점으로 </a:t>
            </a:r>
            <a:r>
              <a:rPr lang="en-US" altLang="ko-KR" dirty="0"/>
              <a:t>2023</a:t>
            </a:r>
            <a:r>
              <a:rPr lang="ko-KR" altLang="en-US" dirty="0"/>
              <a:t>년 공무원 합격을 희망하는 수험생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D940AB-056E-A55D-8405-377C3D383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2" b="96774" l="9292" r="89602">
                        <a14:foregroundMark x1="26770" y1="21222" x2="35619" y2="9847"/>
                        <a14:foregroundMark x1="35619" y1="9847" x2="58186" y2="15959"/>
                        <a14:foregroundMark x1="58186" y1="15959" x2="63053" y2="21732"/>
                        <a14:foregroundMark x1="43142" y1="6621" x2="38717" y2="6282"/>
                        <a14:foregroundMark x1="46681" y1="11205" x2="47345" y2="61290"/>
                        <a14:foregroundMark x1="30973" y1="10187" x2="63496" y2="56197"/>
                        <a14:foregroundMark x1="57080" y1="27165" x2="59735" y2="27165"/>
                        <a14:foregroundMark x1="34956" y1="47538" x2="38717" y2="44822"/>
                        <a14:foregroundMark x1="32301" y1="48048" x2="35619" y2="43124"/>
                        <a14:foregroundMark x1="62832" y1="46859" x2="54425" y2="38710"/>
                        <a14:foregroundMark x1="9292" y1="96774" x2="18363" y2="701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067" y="2577276"/>
            <a:ext cx="2698071" cy="3515849"/>
          </a:xfrm>
          <a:prstGeom prst="rect">
            <a:avLst/>
          </a:prstGeom>
          <a:effectLst>
            <a:outerShdw blurRad="63500" dist="38100" algn="tl" rotWithShape="0">
              <a:schemeClr val="tx1">
                <a:alpha val="45000"/>
              </a:scheme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A2B8664-5239-3353-C165-A0824EFE9D69}"/>
              </a:ext>
            </a:extLst>
          </p:cNvPr>
          <p:cNvGrpSpPr/>
          <p:nvPr/>
        </p:nvGrpSpPr>
        <p:grpSpPr>
          <a:xfrm>
            <a:off x="4341947" y="2905584"/>
            <a:ext cx="3994414" cy="2027073"/>
            <a:chOff x="5714920" y="3738933"/>
            <a:chExt cx="3375688" cy="17039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667940-6C55-11E7-2773-CE83BAF931FC}"/>
                </a:ext>
              </a:extLst>
            </p:cNvPr>
            <p:cNvSpPr/>
            <p:nvPr/>
          </p:nvSpPr>
          <p:spPr>
            <a:xfrm>
              <a:off x="5714920" y="3738933"/>
              <a:ext cx="3375688" cy="17039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8C6ED0-A2D4-3ECD-71B4-232C266EB59C}"/>
                </a:ext>
              </a:extLst>
            </p:cNvPr>
            <p:cNvSpPr txBox="1"/>
            <p:nvPr/>
          </p:nvSpPr>
          <p:spPr>
            <a:xfrm>
              <a:off x="6904268" y="4829632"/>
              <a:ext cx="996992" cy="206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27B5F38-7DB3-0C83-F837-B88EEF52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1332" y="4284641"/>
              <a:ext cx="642863" cy="61249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5825BB-0054-C3D3-AC6D-0AD2F29EBB7B}"/>
              </a:ext>
            </a:extLst>
          </p:cNvPr>
          <p:cNvSpPr txBox="1"/>
          <p:nvPr/>
        </p:nvSpPr>
        <p:spPr>
          <a:xfrm>
            <a:off x="5448481" y="4422567"/>
            <a:ext cx="17813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9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일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오픈됩니다</a:t>
            </a:r>
            <a:r>
              <a:rPr lang="en-US" altLang="ko-KR" sz="1100" i="1" dirty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pic>
        <p:nvPicPr>
          <p:cNvPr id="1026" name="Picture 2" descr="Home Icon 5520881">
            <a:extLst>
              <a:ext uri="{FF2B5EF4-FFF2-40B4-BE49-F238E27FC236}">
                <a16:creationId xmlns:a16="http://schemas.microsoft.com/office/drawing/2014/main" id="{DCF64696-C0F9-AFE4-0DEF-16008C4C1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 t="13025" r="11420" b="8942"/>
          <a:stretch/>
        </p:blipFill>
        <p:spPr bwMode="auto">
          <a:xfrm>
            <a:off x="1702542" y="6158776"/>
            <a:ext cx="205195" cy="2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BE6193-CD18-6456-4666-FC32B7066796}"/>
              </a:ext>
            </a:extLst>
          </p:cNvPr>
          <p:cNvSpPr txBox="1"/>
          <p:nvPr/>
        </p:nvSpPr>
        <p:spPr>
          <a:xfrm>
            <a:off x="1907737" y="6093125"/>
            <a:ext cx="1203108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defRPr sz="1000" b="0" i="0">
                <a:solidFill>
                  <a:srgbClr val="333333"/>
                </a:solidFill>
                <a:effectLst/>
                <a:latin typeface="+mn-ea"/>
              </a:defRPr>
            </a:lvl1pPr>
          </a:lstStyle>
          <a:p>
            <a:pPr marL="0" indent="0">
              <a:buNone/>
            </a:pPr>
            <a:r>
              <a:rPr lang="ko-KR" altLang="en-US" sz="1000" i="0" dirty="0" err="1">
                <a:solidFill>
                  <a:srgbClr val="333333"/>
                </a:solidFill>
                <a:effectLst/>
              </a:rPr>
              <a:t>위계점</a:t>
            </a:r>
            <a:r>
              <a:rPr lang="ko-KR" altLang="en-US" sz="1000" i="0" dirty="0">
                <a:solidFill>
                  <a:srgbClr val="333333"/>
                </a:solidFill>
                <a:effectLst/>
              </a:rPr>
              <a:t> 교수님 홈</a:t>
            </a:r>
            <a:endParaRPr lang="en-US" altLang="ko-KR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3F92AFF-78D4-D68B-BB2F-34FB22765FCF}"/>
              </a:ext>
            </a:extLst>
          </p:cNvPr>
          <p:cNvSpPr/>
          <p:nvPr/>
        </p:nvSpPr>
        <p:spPr>
          <a:xfrm>
            <a:off x="1437803" y="61110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6CBC47-541D-CC2B-0F5A-85F1350367ED}"/>
              </a:ext>
            </a:extLst>
          </p:cNvPr>
          <p:cNvSpPr/>
          <p:nvPr/>
        </p:nvSpPr>
        <p:spPr>
          <a:xfrm>
            <a:off x="1585080" y="6128710"/>
            <a:ext cx="1861587" cy="307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45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5308</TotalTime>
  <Words>2011</Words>
  <Application>Microsoft Office PowerPoint</Application>
  <PresentationFormat>와이드스크린</PresentationFormat>
  <Paragraphs>489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G마켓 산스 TTF Bold</vt:lpstr>
      <vt:lpstr>G마켓 산스 TTF Light</vt:lpstr>
      <vt:lpstr>나눔스퀘어라운드OTF ExtraBold</vt:lpstr>
      <vt:lpstr>나눔바른고딕</vt:lpstr>
      <vt:lpstr>Arial</vt:lpstr>
      <vt:lpstr>Malgun Gothic Semilight</vt:lpstr>
      <vt:lpstr>G마켓 산스 TTF Medium</vt:lpstr>
      <vt:lpstr>나눔스퀘어 Bold</vt:lpstr>
      <vt:lpstr>마루 부리 굵은</vt:lpstr>
      <vt:lpstr>맑은 고딕</vt:lpstr>
      <vt:lpstr>바른공군체 Bold</vt:lpstr>
      <vt:lpstr>나눔고딕</vt:lpstr>
      <vt:lpstr>나눔스퀘어라운드 Bold</vt:lpstr>
      <vt:lpstr>바른공군체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45</cp:revision>
  <cp:lastPrinted>2023-02-15T10:22:54Z</cp:lastPrinted>
  <dcterms:created xsi:type="dcterms:W3CDTF">2023-02-07T09:53:55Z</dcterms:created>
  <dcterms:modified xsi:type="dcterms:W3CDTF">2023-02-20T10:03:17Z</dcterms:modified>
</cp:coreProperties>
</file>